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300" r:id="rId7"/>
    <p:sldId id="262" r:id="rId8"/>
    <p:sldId id="299" r:id="rId9"/>
    <p:sldId id="261"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5" r:id="rId29"/>
    <p:sldId id="283" r:id="rId30"/>
    <p:sldId id="284" r:id="rId31"/>
    <p:sldId id="286" r:id="rId32"/>
    <p:sldId id="287" r:id="rId33"/>
    <p:sldId id="290" r:id="rId34"/>
    <p:sldId id="288" r:id="rId35"/>
    <p:sldId id="289" r:id="rId36"/>
    <p:sldId id="291" r:id="rId37"/>
    <p:sldId id="296" r:id="rId38"/>
    <p:sldId id="293" r:id="rId39"/>
    <p:sldId id="298" r:id="rId40"/>
    <p:sldId id="302" r:id="rId41"/>
    <p:sldId id="297" r:id="rId42"/>
    <p:sldId id="30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94660"/>
  </p:normalViewPr>
  <p:slideViewPr>
    <p:cSldViewPr snapToGrid="0">
      <p:cViewPr varScale="1">
        <p:scale>
          <a:sx n="78" d="100"/>
          <a:sy n="78" d="100"/>
        </p:scale>
        <p:origin x="83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F44D9-6BEE-1D1C-DE63-67C9F67665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614088E-1247-D209-906B-29F2E810A9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6A0711-0F37-3381-4836-65B0BA0DDB11}"/>
              </a:ext>
            </a:extLst>
          </p:cNvPr>
          <p:cNvSpPr>
            <a:spLocks noGrp="1"/>
          </p:cNvSpPr>
          <p:nvPr>
            <p:ph type="dt" sz="half" idx="10"/>
          </p:nvPr>
        </p:nvSpPr>
        <p:spPr/>
        <p:txBody>
          <a:bodyPr/>
          <a:lstStyle/>
          <a:p>
            <a:fld id="{C5406B27-CCB0-498D-B058-E739B21DD3AB}" type="datetimeFigureOut">
              <a:rPr lang="en-IN" smtClean="0"/>
              <a:t>10-11-2024</a:t>
            </a:fld>
            <a:endParaRPr lang="en-IN"/>
          </a:p>
        </p:txBody>
      </p:sp>
      <p:sp>
        <p:nvSpPr>
          <p:cNvPr id="5" name="Footer Placeholder 4">
            <a:extLst>
              <a:ext uri="{FF2B5EF4-FFF2-40B4-BE49-F238E27FC236}">
                <a16:creationId xmlns:a16="http://schemas.microsoft.com/office/drawing/2014/main" id="{DF09CA2C-11AB-09D0-B389-9327F14629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8BB5C4-B78D-A1BF-D918-BF749E283713}"/>
              </a:ext>
            </a:extLst>
          </p:cNvPr>
          <p:cNvSpPr>
            <a:spLocks noGrp="1"/>
          </p:cNvSpPr>
          <p:nvPr>
            <p:ph type="sldNum" sz="quarter" idx="12"/>
          </p:nvPr>
        </p:nvSpPr>
        <p:spPr/>
        <p:txBody>
          <a:bodyPr/>
          <a:lstStyle/>
          <a:p>
            <a:fld id="{755E213D-C880-4933-9510-CEB144F035F0}" type="slidenum">
              <a:rPr lang="en-IN" smtClean="0"/>
              <a:t>‹#›</a:t>
            </a:fld>
            <a:endParaRPr lang="en-IN"/>
          </a:p>
        </p:txBody>
      </p:sp>
    </p:spTree>
    <p:extLst>
      <p:ext uri="{BB962C8B-B14F-4D97-AF65-F5344CB8AC3E}">
        <p14:creationId xmlns:p14="http://schemas.microsoft.com/office/powerpoint/2010/main" val="195359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4C0D5-D326-16CE-AD53-B87B28CB92D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B2ADF8-8F3E-8321-9C6E-814D32A049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A5BD07-90D7-8705-4AD4-1B732A5A867D}"/>
              </a:ext>
            </a:extLst>
          </p:cNvPr>
          <p:cNvSpPr>
            <a:spLocks noGrp="1"/>
          </p:cNvSpPr>
          <p:nvPr>
            <p:ph type="dt" sz="half" idx="10"/>
          </p:nvPr>
        </p:nvSpPr>
        <p:spPr/>
        <p:txBody>
          <a:bodyPr/>
          <a:lstStyle/>
          <a:p>
            <a:fld id="{C5406B27-CCB0-498D-B058-E739B21DD3AB}" type="datetimeFigureOut">
              <a:rPr lang="en-IN" smtClean="0"/>
              <a:t>10-11-2024</a:t>
            </a:fld>
            <a:endParaRPr lang="en-IN"/>
          </a:p>
        </p:txBody>
      </p:sp>
      <p:sp>
        <p:nvSpPr>
          <p:cNvPr id="5" name="Footer Placeholder 4">
            <a:extLst>
              <a:ext uri="{FF2B5EF4-FFF2-40B4-BE49-F238E27FC236}">
                <a16:creationId xmlns:a16="http://schemas.microsoft.com/office/drawing/2014/main" id="{A7136C03-124B-04C5-6557-2B56B21364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FC1A4D-1624-4A13-BF58-FD396FA45DD1}"/>
              </a:ext>
            </a:extLst>
          </p:cNvPr>
          <p:cNvSpPr>
            <a:spLocks noGrp="1"/>
          </p:cNvSpPr>
          <p:nvPr>
            <p:ph type="sldNum" sz="quarter" idx="12"/>
          </p:nvPr>
        </p:nvSpPr>
        <p:spPr/>
        <p:txBody>
          <a:bodyPr/>
          <a:lstStyle/>
          <a:p>
            <a:fld id="{755E213D-C880-4933-9510-CEB144F035F0}" type="slidenum">
              <a:rPr lang="en-IN" smtClean="0"/>
              <a:t>‹#›</a:t>
            </a:fld>
            <a:endParaRPr lang="en-IN"/>
          </a:p>
        </p:txBody>
      </p:sp>
    </p:spTree>
    <p:extLst>
      <p:ext uri="{BB962C8B-B14F-4D97-AF65-F5344CB8AC3E}">
        <p14:creationId xmlns:p14="http://schemas.microsoft.com/office/powerpoint/2010/main" val="561116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923EC2-D03A-4763-E7D5-B48D1FBD6B7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8C19995-6D3E-C9DA-D6D7-F2BFF4035B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1861F1-CCB9-C0A4-3AC5-0D1B08515F2D}"/>
              </a:ext>
            </a:extLst>
          </p:cNvPr>
          <p:cNvSpPr>
            <a:spLocks noGrp="1"/>
          </p:cNvSpPr>
          <p:nvPr>
            <p:ph type="dt" sz="half" idx="10"/>
          </p:nvPr>
        </p:nvSpPr>
        <p:spPr/>
        <p:txBody>
          <a:bodyPr/>
          <a:lstStyle/>
          <a:p>
            <a:fld id="{C5406B27-CCB0-498D-B058-E739B21DD3AB}" type="datetimeFigureOut">
              <a:rPr lang="en-IN" smtClean="0"/>
              <a:t>10-11-2024</a:t>
            </a:fld>
            <a:endParaRPr lang="en-IN"/>
          </a:p>
        </p:txBody>
      </p:sp>
      <p:sp>
        <p:nvSpPr>
          <p:cNvPr id="5" name="Footer Placeholder 4">
            <a:extLst>
              <a:ext uri="{FF2B5EF4-FFF2-40B4-BE49-F238E27FC236}">
                <a16:creationId xmlns:a16="http://schemas.microsoft.com/office/drawing/2014/main" id="{896CB7FF-2043-AD0C-A570-94258411F5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23AF5C-CEA7-AFFD-D948-EF25B9C3EFA1}"/>
              </a:ext>
            </a:extLst>
          </p:cNvPr>
          <p:cNvSpPr>
            <a:spLocks noGrp="1"/>
          </p:cNvSpPr>
          <p:nvPr>
            <p:ph type="sldNum" sz="quarter" idx="12"/>
          </p:nvPr>
        </p:nvSpPr>
        <p:spPr/>
        <p:txBody>
          <a:bodyPr/>
          <a:lstStyle/>
          <a:p>
            <a:fld id="{755E213D-C880-4933-9510-CEB144F035F0}" type="slidenum">
              <a:rPr lang="en-IN" smtClean="0"/>
              <a:t>‹#›</a:t>
            </a:fld>
            <a:endParaRPr lang="en-IN"/>
          </a:p>
        </p:txBody>
      </p:sp>
    </p:spTree>
    <p:extLst>
      <p:ext uri="{BB962C8B-B14F-4D97-AF65-F5344CB8AC3E}">
        <p14:creationId xmlns:p14="http://schemas.microsoft.com/office/powerpoint/2010/main" val="1340789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52DA2-E19D-A6C6-B15E-EBA19E0961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26C470-16FD-21F6-9B7A-7B0552A02F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3DD14F-D68F-7FA9-85F2-FC27F221FB12}"/>
              </a:ext>
            </a:extLst>
          </p:cNvPr>
          <p:cNvSpPr>
            <a:spLocks noGrp="1"/>
          </p:cNvSpPr>
          <p:nvPr>
            <p:ph type="dt" sz="half" idx="10"/>
          </p:nvPr>
        </p:nvSpPr>
        <p:spPr/>
        <p:txBody>
          <a:bodyPr/>
          <a:lstStyle/>
          <a:p>
            <a:fld id="{C5406B27-CCB0-498D-B058-E739B21DD3AB}" type="datetimeFigureOut">
              <a:rPr lang="en-IN" smtClean="0"/>
              <a:t>10-11-2024</a:t>
            </a:fld>
            <a:endParaRPr lang="en-IN"/>
          </a:p>
        </p:txBody>
      </p:sp>
      <p:sp>
        <p:nvSpPr>
          <p:cNvPr id="5" name="Footer Placeholder 4">
            <a:extLst>
              <a:ext uri="{FF2B5EF4-FFF2-40B4-BE49-F238E27FC236}">
                <a16:creationId xmlns:a16="http://schemas.microsoft.com/office/drawing/2014/main" id="{EFE11712-E1C2-EE0C-E2C6-92661EA5D0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380E10-9049-5DC9-8F1F-7C92EF9DE85D}"/>
              </a:ext>
            </a:extLst>
          </p:cNvPr>
          <p:cNvSpPr>
            <a:spLocks noGrp="1"/>
          </p:cNvSpPr>
          <p:nvPr>
            <p:ph type="sldNum" sz="quarter" idx="12"/>
          </p:nvPr>
        </p:nvSpPr>
        <p:spPr/>
        <p:txBody>
          <a:bodyPr/>
          <a:lstStyle/>
          <a:p>
            <a:fld id="{755E213D-C880-4933-9510-CEB144F035F0}" type="slidenum">
              <a:rPr lang="en-IN" smtClean="0"/>
              <a:t>‹#›</a:t>
            </a:fld>
            <a:endParaRPr lang="en-IN"/>
          </a:p>
        </p:txBody>
      </p:sp>
    </p:spTree>
    <p:extLst>
      <p:ext uri="{BB962C8B-B14F-4D97-AF65-F5344CB8AC3E}">
        <p14:creationId xmlns:p14="http://schemas.microsoft.com/office/powerpoint/2010/main" val="143387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31970-7631-AC5F-7BD1-7B37CCDDED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20899A4-0AC7-0F27-E8AE-4BF70B7F05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0B7D5F-35CD-CAB4-540C-24D517239C96}"/>
              </a:ext>
            </a:extLst>
          </p:cNvPr>
          <p:cNvSpPr>
            <a:spLocks noGrp="1"/>
          </p:cNvSpPr>
          <p:nvPr>
            <p:ph type="dt" sz="half" idx="10"/>
          </p:nvPr>
        </p:nvSpPr>
        <p:spPr/>
        <p:txBody>
          <a:bodyPr/>
          <a:lstStyle/>
          <a:p>
            <a:fld id="{C5406B27-CCB0-498D-B058-E739B21DD3AB}" type="datetimeFigureOut">
              <a:rPr lang="en-IN" smtClean="0"/>
              <a:t>10-11-2024</a:t>
            </a:fld>
            <a:endParaRPr lang="en-IN"/>
          </a:p>
        </p:txBody>
      </p:sp>
      <p:sp>
        <p:nvSpPr>
          <p:cNvPr id="5" name="Footer Placeholder 4">
            <a:extLst>
              <a:ext uri="{FF2B5EF4-FFF2-40B4-BE49-F238E27FC236}">
                <a16:creationId xmlns:a16="http://schemas.microsoft.com/office/drawing/2014/main" id="{BEFB9F20-9313-7A43-1EFA-2F6AF4D7AD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61014C-32A9-6D7A-0A91-ADC9D09C75F6}"/>
              </a:ext>
            </a:extLst>
          </p:cNvPr>
          <p:cNvSpPr>
            <a:spLocks noGrp="1"/>
          </p:cNvSpPr>
          <p:nvPr>
            <p:ph type="sldNum" sz="quarter" idx="12"/>
          </p:nvPr>
        </p:nvSpPr>
        <p:spPr/>
        <p:txBody>
          <a:bodyPr/>
          <a:lstStyle/>
          <a:p>
            <a:fld id="{755E213D-C880-4933-9510-CEB144F035F0}" type="slidenum">
              <a:rPr lang="en-IN" smtClean="0"/>
              <a:t>‹#›</a:t>
            </a:fld>
            <a:endParaRPr lang="en-IN"/>
          </a:p>
        </p:txBody>
      </p:sp>
    </p:spTree>
    <p:extLst>
      <p:ext uri="{BB962C8B-B14F-4D97-AF65-F5344CB8AC3E}">
        <p14:creationId xmlns:p14="http://schemas.microsoft.com/office/powerpoint/2010/main" val="3325931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E90AE-EBF4-13CE-FB25-97BA1BE421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E36E177-B8DC-BA1B-2B15-5C1C2E9719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8F43DA4-32FC-F511-C041-5A7189C159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18AFA10-3782-0CAE-4B10-9A6C2845442E}"/>
              </a:ext>
            </a:extLst>
          </p:cNvPr>
          <p:cNvSpPr>
            <a:spLocks noGrp="1"/>
          </p:cNvSpPr>
          <p:nvPr>
            <p:ph type="dt" sz="half" idx="10"/>
          </p:nvPr>
        </p:nvSpPr>
        <p:spPr/>
        <p:txBody>
          <a:bodyPr/>
          <a:lstStyle/>
          <a:p>
            <a:fld id="{C5406B27-CCB0-498D-B058-E739B21DD3AB}" type="datetimeFigureOut">
              <a:rPr lang="en-IN" smtClean="0"/>
              <a:t>10-11-2024</a:t>
            </a:fld>
            <a:endParaRPr lang="en-IN"/>
          </a:p>
        </p:txBody>
      </p:sp>
      <p:sp>
        <p:nvSpPr>
          <p:cNvPr id="6" name="Footer Placeholder 5">
            <a:extLst>
              <a:ext uri="{FF2B5EF4-FFF2-40B4-BE49-F238E27FC236}">
                <a16:creationId xmlns:a16="http://schemas.microsoft.com/office/drawing/2014/main" id="{F2060130-B413-724C-DF47-A1928ED33F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A6247D0-08DE-B037-4AA2-9E9B3D2401A2}"/>
              </a:ext>
            </a:extLst>
          </p:cNvPr>
          <p:cNvSpPr>
            <a:spLocks noGrp="1"/>
          </p:cNvSpPr>
          <p:nvPr>
            <p:ph type="sldNum" sz="quarter" idx="12"/>
          </p:nvPr>
        </p:nvSpPr>
        <p:spPr/>
        <p:txBody>
          <a:bodyPr/>
          <a:lstStyle/>
          <a:p>
            <a:fld id="{755E213D-C880-4933-9510-CEB144F035F0}" type="slidenum">
              <a:rPr lang="en-IN" smtClean="0"/>
              <a:t>‹#›</a:t>
            </a:fld>
            <a:endParaRPr lang="en-IN"/>
          </a:p>
        </p:txBody>
      </p:sp>
    </p:spTree>
    <p:extLst>
      <p:ext uri="{BB962C8B-B14F-4D97-AF65-F5344CB8AC3E}">
        <p14:creationId xmlns:p14="http://schemas.microsoft.com/office/powerpoint/2010/main" val="1101879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D5B54-089A-239F-87EC-F13A7064509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5E419FD-8821-F762-EC2E-8A1E6710C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21A900-E5F0-2E7E-DD66-4E81D6BAF9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D08B37C-74B7-A32E-F960-A8B854BA0F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94BC7A-CC1E-DBBF-4FDA-3771C34FC2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9DF5D20-B60B-0317-669D-1858904D1D25}"/>
              </a:ext>
            </a:extLst>
          </p:cNvPr>
          <p:cNvSpPr>
            <a:spLocks noGrp="1"/>
          </p:cNvSpPr>
          <p:nvPr>
            <p:ph type="dt" sz="half" idx="10"/>
          </p:nvPr>
        </p:nvSpPr>
        <p:spPr/>
        <p:txBody>
          <a:bodyPr/>
          <a:lstStyle/>
          <a:p>
            <a:fld id="{C5406B27-CCB0-498D-B058-E739B21DD3AB}" type="datetimeFigureOut">
              <a:rPr lang="en-IN" smtClean="0"/>
              <a:t>10-11-2024</a:t>
            </a:fld>
            <a:endParaRPr lang="en-IN"/>
          </a:p>
        </p:txBody>
      </p:sp>
      <p:sp>
        <p:nvSpPr>
          <p:cNvPr id="8" name="Footer Placeholder 7">
            <a:extLst>
              <a:ext uri="{FF2B5EF4-FFF2-40B4-BE49-F238E27FC236}">
                <a16:creationId xmlns:a16="http://schemas.microsoft.com/office/drawing/2014/main" id="{302A384E-A45A-03D1-1B82-DF8D2E8306E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E57D745-AEBC-0BC3-4ED8-0A29DDC32776}"/>
              </a:ext>
            </a:extLst>
          </p:cNvPr>
          <p:cNvSpPr>
            <a:spLocks noGrp="1"/>
          </p:cNvSpPr>
          <p:nvPr>
            <p:ph type="sldNum" sz="quarter" idx="12"/>
          </p:nvPr>
        </p:nvSpPr>
        <p:spPr/>
        <p:txBody>
          <a:bodyPr/>
          <a:lstStyle/>
          <a:p>
            <a:fld id="{755E213D-C880-4933-9510-CEB144F035F0}" type="slidenum">
              <a:rPr lang="en-IN" smtClean="0"/>
              <a:t>‹#›</a:t>
            </a:fld>
            <a:endParaRPr lang="en-IN"/>
          </a:p>
        </p:txBody>
      </p:sp>
    </p:spTree>
    <p:extLst>
      <p:ext uri="{BB962C8B-B14F-4D97-AF65-F5344CB8AC3E}">
        <p14:creationId xmlns:p14="http://schemas.microsoft.com/office/powerpoint/2010/main" val="311335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95A78-60FF-9BDA-552E-25B2F2905B3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D75F72B-B370-D3CB-9CB3-12A6169BD50C}"/>
              </a:ext>
            </a:extLst>
          </p:cNvPr>
          <p:cNvSpPr>
            <a:spLocks noGrp="1"/>
          </p:cNvSpPr>
          <p:nvPr>
            <p:ph type="dt" sz="half" idx="10"/>
          </p:nvPr>
        </p:nvSpPr>
        <p:spPr/>
        <p:txBody>
          <a:bodyPr/>
          <a:lstStyle/>
          <a:p>
            <a:fld id="{C5406B27-CCB0-498D-B058-E739B21DD3AB}" type="datetimeFigureOut">
              <a:rPr lang="en-IN" smtClean="0"/>
              <a:t>10-11-2024</a:t>
            </a:fld>
            <a:endParaRPr lang="en-IN"/>
          </a:p>
        </p:txBody>
      </p:sp>
      <p:sp>
        <p:nvSpPr>
          <p:cNvPr id="4" name="Footer Placeholder 3">
            <a:extLst>
              <a:ext uri="{FF2B5EF4-FFF2-40B4-BE49-F238E27FC236}">
                <a16:creationId xmlns:a16="http://schemas.microsoft.com/office/drawing/2014/main" id="{C83F04AE-D6E8-2B04-0D25-4A5503866E3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85FD9E6-C717-708B-3E7D-21DE6C08DFA8}"/>
              </a:ext>
            </a:extLst>
          </p:cNvPr>
          <p:cNvSpPr>
            <a:spLocks noGrp="1"/>
          </p:cNvSpPr>
          <p:nvPr>
            <p:ph type="sldNum" sz="quarter" idx="12"/>
          </p:nvPr>
        </p:nvSpPr>
        <p:spPr/>
        <p:txBody>
          <a:bodyPr/>
          <a:lstStyle/>
          <a:p>
            <a:fld id="{755E213D-C880-4933-9510-CEB144F035F0}" type="slidenum">
              <a:rPr lang="en-IN" smtClean="0"/>
              <a:t>‹#›</a:t>
            </a:fld>
            <a:endParaRPr lang="en-IN"/>
          </a:p>
        </p:txBody>
      </p:sp>
    </p:spTree>
    <p:extLst>
      <p:ext uri="{BB962C8B-B14F-4D97-AF65-F5344CB8AC3E}">
        <p14:creationId xmlns:p14="http://schemas.microsoft.com/office/powerpoint/2010/main" val="1039922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615ABF-41F1-D0B3-935F-04359073A1E9}"/>
              </a:ext>
            </a:extLst>
          </p:cNvPr>
          <p:cNvSpPr>
            <a:spLocks noGrp="1"/>
          </p:cNvSpPr>
          <p:nvPr>
            <p:ph type="dt" sz="half" idx="10"/>
          </p:nvPr>
        </p:nvSpPr>
        <p:spPr/>
        <p:txBody>
          <a:bodyPr/>
          <a:lstStyle/>
          <a:p>
            <a:fld id="{C5406B27-CCB0-498D-B058-E739B21DD3AB}" type="datetimeFigureOut">
              <a:rPr lang="en-IN" smtClean="0"/>
              <a:t>10-11-2024</a:t>
            </a:fld>
            <a:endParaRPr lang="en-IN"/>
          </a:p>
        </p:txBody>
      </p:sp>
      <p:sp>
        <p:nvSpPr>
          <p:cNvPr id="3" name="Footer Placeholder 2">
            <a:extLst>
              <a:ext uri="{FF2B5EF4-FFF2-40B4-BE49-F238E27FC236}">
                <a16:creationId xmlns:a16="http://schemas.microsoft.com/office/drawing/2014/main" id="{D952F9D3-E64F-106C-E115-DC72D20C575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DCC040F-7A47-62AA-DE41-D7160F2494AC}"/>
              </a:ext>
            </a:extLst>
          </p:cNvPr>
          <p:cNvSpPr>
            <a:spLocks noGrp="1"/>
          </p:cNvSpPr>
          <p:nvPr>
            <p:ph type="sldNum" sz="quarter" idx="12"/>
          </p:nvPr>
        </p:nvSpPr>
        <p:spPr/>
        <p:txBody>
          <a:bodyPr/>
          <a:lstStyle/>
          <a:p>
            <a:fld id="{755E213D-C880-4933-9510-CEB144F035F0}" type="slidenum">
              <a:rPr lang="en-IN" smtClean="0"/>
              <a:t>‹#›</a:t>
            </a:fld>
            <a:endParaRPr lang="en-IN"/>
          </a:p>
        </p:txBody>
      </p:sp>
    </p:spTree>
    <p:extLst>
      <p:ext uri="{BB962C8B-B14F-4D97-AF65-F5344CB8AC3E}">
        <p14:creationId xmlns:p14="http://schemas.microsoft.com/office/powerpoint/2010/main" val="2985852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65A97-D93B-7FA3-909C-90B01C4AB7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C73B60B-0834-18E8-3849-5A61AC2CC2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32349C7-41D2-9A3B-12F8-3CEA4F31AD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82B57B-B42D-6AD7-752D-1BE4FB062489}"/>
              </a:ext>
            </a:extLst>
          </p:cNvPr>
          <p:cNvSpPr>
            <a:spLocks noGrp="1"/>
          </p:cNvSpPr>
          <p:nvPr>
            <p:ph type="dt" sz="half" idx="10"/>
          </p:nvPr>
        </p:nvSpPr>
        <p:spPr/>
        <p:txBody>
          <a:bodyPr/>
          <a:lstStyle/>
          <a:p>
            <a:fld id="{C5406B27-CCB0-498D-B058-E739B21DD3AB}" type="datetimeFigureOut">
              <a:rPr lang="en-IN" smtClean="0"/>
              <a:t>10-11-2024</a:t>
            </a:fld>
            <a:endParaRPr lang="en-IN"/>
          </a:p>
        </p:txBody>
      </p:sp>
      <p:sp>
        <p:nvSpPr>
          <p:cNvPr id="6" name="Footer Placeholder 5">
            <a:extLst>
              <a:ext uri="{FF2B5EF4-FFF2-40B4-BE49-F238E27FC236}">
                <a16:creationId xmlns:a16="http://schemas.microsoft.com/office/drawing/2014/main" id="{28F55462-DA1C-E3CB-49CA-979AD9B90A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709B51-99F3-4559-D598-5C04F4A32324}"/>
              </a:ext>
            </a:extLst>
          </p:cNvPr>
          <p:cNvSpPr>
            <a:spLocks noGrp="1"/>
          </p:cNvSpPr>
          <p:nvPr>
            <p:ph type="sldNum" sz="quarter" idx="12"/>
          </p:nvPr>
        </p:nvSpPr>
        <p:spPr/>
        <p:txBody>
          <a:bodyPr/>
          <a:lstStyle/>
          <a:p>
            <a:fld id="{755E213D-C880-4933-9510-CEB144F035F0}" type="slidenum">
              <a:rPr lang="en-IN" smtClean="0"/>
              <a:t>‹#›</a:t>
            </a:fld>
            <a:endParaRPr lang="en-IN"/>
          </a:p>
        </p:txBody>
      </p:sp>
    </p:spTree>
    <p:extLst>
      <p:ext uri="{BB962C8B-B14F-4D97-AF65-F5344CB8AC3E}">
        <p14:creationId xmlns:p14="http://schemas.microsoft.com/office/powerpoint/2010/main" val="4172764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13005-1DCC-30F4-971B-2C8B9845C5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738257A-242E-BC38-0CD7-4C4C990570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534B3CA-A85D-E360-974F-ED0FD3716C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8178D5-DB30-AAFB-55CC-57F73AD8438B}"/>
              </a:ext>
            </a:extLst>
          </p:cNvPr>
          <p:cNvSpPr>
            <a:spLocks noGrp="1"/>
          </p:cNvSpPr>
          <p:nvPr>
            <p:ph type="dt" sz="half" idx="10"/>
          </p:nvPr>
        </p:nvSpPr>
        <p:spPr/>
        <p:txBody>
          <a:bodyPr/>
          <a:lstStyle/>
          <a:p>
            <a:fld id="{C5406B27-CCB0-498D-B058-E739B21DD3AB}" type="datetimeFigureOut">
              <a:rPr lang="en-IN" smtClean="0"/>
              <a:t>10-11-2024</a:t>
            </a:fld>
            <a:endParaRPr lang="en-IN"/>
          </a:p>
        </p:txBody>
      </p:sp>
      <p:sp>
        <p:nvSpPr>
          <p:cNvPr id="6" name="Footer Placeholder 5">
            <a:extLst>
              <a:ext uri="{FF2B5EF4-FFF2-40B4-BE49-F238E27FC236}">
                <a16:creationId xmlns:a16="http://schemas.microsoft.com/office/drawing/2014/main" id="{21C2F2EF-C314-B886-A377-3FD5A5F0D70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9D4A99-3762-E5F1-A300-0920F2480326}"/>
              </a:ext>
            </a:extLst>
          </p:cNvPr>
          <p:cNvSpPr>
            <a:spLocks noGrp="1"/>
          </p:cNvSpPr>
          <p:nvPr>
            <p:ph type="sldNum" sz="quarter" idx="12"/>
          </p:nvPr>
        </p:nvSpPr>
        <p:spPr/>
        <p:txBody>
          <a:bodyPr/>
          <a:lstStyle/>
          <a:p>
            <a:fld id="{755E213D-C880-4933-9510-CEB144F035F0}" type="slidenum">
              <a:rPr lang="en-IN" smtClean="0"/>
              <a:t>‹#›</a:t>
            </a:fld>
            <a:endParaRPr lang="en-IN"/>
          </a:p>
        </p:txBody>
      </p:sp>
    </p:spTree>
    <p:extLst>
      <p:ext uri="{BB962C8B-B14F-4D97-AF65-F5344CB8AC3E}">
        <p14:creationId xmlns:p14="http://schemas.microsoft.com/office/powerpoint/2010/main" val="523721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DC4913-69EB-541A-F590-146C2E5529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A8FC8E9-4621-C881-B7B7-F3078B4BCC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C481F8-77FE-DDEB-41BA-90BD927656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406B27-CCB0-498D-B058-E739B21DD3AB}" type="datetimeFigureOut">
              <a:rPr lang="en-IN" smtClean="0"/>
              <a:t>10-11-2024</a:t>
            </a:fld>
            <a:endParaRPr lang="en-IN"/>
          </a:p>
        </p:txBody>
      </p:sp>
      <p:sp>
        <p:nvSpPr>
          <p:cNvPr id="5" name="Footer Placeholder 4">
            <a:extLst>
              <a:ext uri="{FF2B5EF4-FFF2-40B4-BE49-F238E27FC236}">
                <a16:creationId xmlns:a16="http://schemas.microsoft.com/office/drawing/2014/main" id="{67D7A389-AA09-688E-9EE2-B21EA0FB1F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0DEAC11-71BA-A032-E62F-6144BB0D11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5E213D-C880-4933-9510-CEB144F035F0}" type="slidenum">
              <a:rPr lang="en-IN" smtClean="0"/>
              <a:t>‹#›</a:t>
            </a:fld>
            <a:endParaRPr lang="en-IN"/>
          </a:p>
        </p:txBody>
      </p:sp>
    </p:spTree>
    <p:extLst>
      <p:ext uri="{BB962C8B-B14F-4D97-AF65-F5344CB8AC3E}">
        <p14:creationId xmlns:p14="http://schemas.microsoft.com/office/powerpoint/2010/main" val="65820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90C57-2E1C-01FD-2AA8-EA4D39DB01A2}"/>
              </a:ext>
            </a:extLst>
          </p:cNvPr>
          <p:cNvSpPr>
            <a:spLocks noGrp="1"/>
          </p:cNvSpPr>
          <p:nvPr>
            <p:ph type="ctrTitle"/>
          </p:nvPr>
        </p:nvSpPr>
        <p:spPr/>
        <p:txBody>
          <a:bodyPr>
            <a:normAutofit/>
          </a:bodyPr>
          <a:lstStyle/>
          <a:p>
            <a:r>
              <a:rPr lang="en-US" sz="3200" dirty="0"/>
              <a:t>Exploratory Data Analysis and Credit Assessment in Financial Services</a:t>
            </a:r>
            <a:endParaRPr lang="en-IN" sz="3200" dirty="0"/>
          </a:p>
        </p:txBody>
      </p:sp>
    </p:spTree>
    <p:extLst>
      <p:ext uri="{BB962C8B-B14F-4D97-AF65-F5344CB8AC3E}">
        <p14:creationId xmlns:p14="http://schemas.microsoft.com/office/powerpoint/2010/main" val="3845644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3A36E1-6EB4-F6AC-9E26-82F35674515C}"/>
              </a:ext>
            </a:extLst>
          </p:cNvPr>
          <p:cNvPicPr>
            <a:picLocks noChangeAspect="1"/>
          </p:cNvPicPr>
          <p:nvPr/>
        </p:nvPicPr>
        <p:blipFill>
          <a:blip r:embed="rId2"/>
          <a:stretch>
            <a:fillRect/>
          </a:stretch>
        </p:blipFill>
        <p:spPr>
          <a:xfrm>
            <a:off x="276045" y="0"/>
            <a:ext cx="10984415" cy="6858000"/>
          </a:xfrm>
          <a:prstGeom prst="rect">
            <a:avLst/>
          </a:prstGeom>
        </p:spPr>
      </p:pic>
    </p:spTree>
    <p:extLst>
      <p:ext uri="{BB962C8B-B14F-4D97-AF65-F5344CB8AC3E}">
        <p14:creationId xmlns:p14="http://schemas.microsoft.com/office/powerpoint/2010/main" val="951840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0061B6-5E40-1A24-A008-9D1A9B640A17}"/>
              </a:ext>
            </a:extLst>
          </p:cNvPr>
          <p:cNvPicPr>
            <a:picLocks noChangeAspect="1"/>
          </p:cNvPicPr>
          <p:nvPr/>
        </p:nvPicPr>
        <p:blipFill>
          <a:blip r:embed="rId2"/>
          <a:stretch>
            <a:fillRect/>
          </a:stretch>
        </p:blipFill>
        <p:spPr>
          <a:xfrm>
            <a:off x="5432010" y="88578"/>
            <a:ext cx="6759990" cy="4046346"/>
          </a:xfrm>
          <a:prstGeom prst="rect">
            <a:avLst/>
          </a:prstGeom>
        </p:spPr>
      </p:pic>
      <p:pic>
        <p:nvPicPr>
          <p:cNvPr id="11" name="Picture 10">
            <a:extLst>
              <a:ext uri="{FF2B5EF4-FFF2-40B4-BE49-F238E27FC236}">
                <a16:creationId xmlns:a16="http://schemas.microsoft.com/office/drawing/2014/main" id="{BBE904A1-2EBB-1DDB-223A-7C2D80204BE5}"/>
              </a:ext>
            </a:extLst>
          </p:cNvPr>
          <p:cNvPicPr>
            <a:picLocks noChangeAspect="1"/>
          </p:cNvPicPr>
          <p:nvPr/>
        </p:nvPicPr>
        <p:blipFill>
          <a:blip r:embed="rId3"/>
          <a:stretch>
            <a:fillRect/>
          </a:stretch>
        </p:blipFill>
        <p:spPr>
          <a:xfrm>
            <a:off x="0" y="2628182"/>
            <a:ext cx="5655766" cy="4229818"/>
          </a:xfrm>
          <a:prstGeom prst="rect">
            <a:avLst/>
          </a:prstGeom>
        </p:spPr>
      </p:pic>
    </p:spTree>
    <p:extLst>
      <p:ext uri="{BB962C8B-B14F-4D97-AF65-F5344CB8AC3E}">
        <p14:creationId xmlns:p14="http://schemas.microsoft.com/office/powerpoint/2010/main" val="600569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0B2134-40C1-344C-891B-5E01BE52B31C}"/>
              </a:ext>
            </a:extLst>
          </p:cNvPr>
          <p:cNvPicPr>
            <a:picLocks noChangeAspect="1"/>
          </p:cNvPicPr>
          <p:nvPr/>
        </p:nvPicPr>
        <p:blipFill>
          <a:blip r:embed="rId2"/>
          <a:stretch>
            <a:fillRect/>
          </a:stretch>
        </p:blipFill>
        <p:spPr>
          <a:xfrm>
            <a:off x="0" y="121880"/>
            <a:ext cx="12192000" cy="4129832"/>
          </a:xfrm>
          <a:prstGeom prst="rect">
            <a:avLst/>
          </a:prstGeom>
        </p:spPr>
      </p:pic>
      <p:pic>
        <p:nvPicPr>
          <p:cNvPr id="5" name="Picture 4">
            <a:extLst>
              <a:ext uri="{FF2B5EF4-FFF2-40B4-BE49-F238E27FC236}">
                <a16:creationId xmlns:a16="http://schemas.microsoft.com/office/drawing/2014/main" id="{F5ED1A62-D6EE-1422-26D3-E20379AFAC0A}"/>
              </a:ext>
            </a:extLst>
          </p:cNvPr>
          <p:cNvPicPr>
            <a:picLocks noChangeAspect="1"/>
          </p:cNvPicPr>
          <p:nvPr/>
        </p:nvPicPr>
        <p:blipFill>
          <a:blip r:embed="rId3"/>
          <a:stretch>
            <a:fillRect/>
          </a:stretch>
        </p:blipFill>
        <p:spPr>
          <a:xfrm>
            <a:off x="0" y="4167031"/>
            <a:ext cx="12192000" cy="847320"/>
          </a:xfrm>
          <a:prstGeom prst="rect">
            <a:avLst/>
          </a:prstGeom>
        </p:spPr>
      </p:pic>
    </p:spTree>
    <p:extLst>
      <p:ext uri="{BB962C8B-B14F-4D97-AF65-F5344CB8AC3E}">
        <p14:creationId xmlns:p14="http://schemas.microsoft.com/office/powerpoint/2010/main" val="2813090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DD4EB7-B078-346A-D002-FEB8FC9BD8C0}"/>
              </a:ext>
            </a:extLst>
          </p:cNvPr>
          <p:cNvSpPr txBox="1"/>
          <p:nvPr/>
        </p:nvSpPr>
        <p:spPr>
          <a:xfrm>
            <a:off x="304800" y="238028"/>
            <a:ext cx="6096000" cy="369332"/>
          </a:xfrm>
          <a:prstGeom prst="rect">
            <a:avLst/>
          </a:prstGeom>
          <a:noFill/>
        </p:spPr>
        <p:txBody>
          <a:bodyPr wrap="square">
            <a:spAutoFit/>
          </a:bodyPr>
          <a:lstStyle/>
          <a:p>
            <a:r>
              <a:rPr lang="en-US" dirty="0"/>
              <a:t>Analysis of the State and Region Level Data Merge</a:t>
            </a:r>
            <a:endParaRPr lang="en-IN" dirty="0"/>
          </a:p>
        </p:txBody>
      </p:sp>
      <p:pic>
        <p:nvPicPr>
          <p:cNvPr id="5" name="Picture 4">
            <a:extLst>
              <a:ext uri="{FF2B5EF4-FFF2-40B4-BE49-F238E27FC236}">
                <a16:creationId xmlns:a16="http://schemas.microsoft.com/office/drawing/2014/main" id="{B6238D51-A122-9A59-4BE9-A259A52646B3}"/>
              </a:ext>
            </a:extLst>
          </p:cNvPr>
          <p:cNvPicPr>
            <a:picLocks noChangeAspect="1"/>
          </p:cNvPicPr>
          <p:nvPr/>
        </p:nvPicPr>
        <p:blipFill>
          <a:blip r:embed="rId2"/>
          <a:stretch>
            <a:fillRect/>
          </a:stretch>
        </p:blipFill>
        <p:spPr>
          <a:xfrm>
            <a:off x="253042" y="867548"/>
            <a:ext cx="5505741" cy="2561452"/>
          </a:xfrm>
          <a:prstGeom prst="rect">
            <a:avLst/>
          </a:prstGeom>
        </p:spPr>
      </p:pic>
      <p:pic>
        <p:nvPicPr>
          <p:cNvPr id="7" name="Picture 6">
            <a:extLst>
              <a:ext uri="{FF2B5EF4-FFF2-40B4-BE49-F238E27FC236}">
                <a16:creationId xmlns:a16="http://schemas.microsoft.com/office/drawing/2014/main" id="{D1E3DE5E-AAA4-DD75-D227-DF23D543116D}"/>
              </a:ext>
            </a:extLst>
          </p:cNvPr>
          <p:cNvPicPr>
            <a:picLocks noChangeAspect="1"/>
          </p:cNvPicPr>
          <p:nvPr/>
        </p:nvPicPr>
        <p:blipFill>
          <a:blip r:embed="rId3"/>
          <a:stretch>
            <a:fillRect/>
          </a:stretch>
        </p:blipFill>
        <p:spPr>
          <a:xfrm>
            <a:off x="5932543" y="0"/>
            <a:ext cx="5459112" cy="4940673"/>
          </a:xfrm>
          <a:prstGeom prst="rect">
            <a:avLst/>
          </a:prstGeom>
        </p:spPr>
      </p:pic>
      <p:pic>
        <p:nvPicPr>
          <p:cNvPr id="9" name="Picture 8">
            <a:extLst>
              <a:ext uri="{FF2B5EF4-FFF2-40B4-BE49-F238E27FC236}">
                <a16:creationId xmlns:a16="http://schemas.microsoft.com/office/drawing/2014/main" id="{387B3217-CE83-3CDE-2CCB-5A8FB4E09ECB}"/>
              </a:ext>
            </a:extLst>
          </p:cNvPr>
          <p:cNvPicPr>
            <a:picLocks noChangeAspect="1"/>
          </p:cNvPicPr>
          <p:nvPr/>
        </p:nvPicPr>
        <p:blipFill>
          <a:blip r:embed="rId4"/>
          <a:stretch>
            <a:fillRect/>
          </a:stretch>
        </p:blipFill>
        <p:spPr>
          <a:xfrm>
            <a:off x="58363" y="5060641"/>
            <a:ext cx="10315975" cy="1797359"/>
          </a:xfrm>
          <a:prstGeom prst="rect">
            <a:avLst/>
          </a:prstGeom>
        </p:spPr>
      </p:pic>
    </p:spTree>
    <p:extLst>
      <p:ext uri="{BB962C8B-B14F-4D97-AF65-F5344CB8AC3E}">
        <p14:creationId xmlns:p14="http://schemas.microsoft.com/office/powerpoint/2010/main" val="874373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F3633-F676-F7D6-667B-4B116B8D45DA}"/>
              </a:ext>
            </a:extLst>
          </p:cNvPr>
          <p:cNvSpPr txBox="1"/>
          <p:nvPr/>
        </p:nvSpPr>
        <p:spPr>
          <a:xfrm>
            <a:off x="287547" y="146013"/>
            <a:ext cx="6096000" cy="369332"/>
          </a:xfrm>
          <a:prstGeom prst="rect">
            <a:avLst/>
          </a:prstGeom>
          <a:noFill/>
        </p:spPr>
        <p:txBody>
          <a:bodyPr wrap="square">
            <a:spAutoFit/>
          </a:bodyPr>
          <a:lstStyle/>
          <a:p>
            <a:r>
              <a:rPr lang="en-US" dirty="0"/>
              <a:t>Analysis of Branch Level Data Merge:</a:t>
            </a:r>
            <a:endParaRPr lang="en-IN" dirty="0"/>
          </a:p>
        </p:txBody>
      </p:sp>
      <p:pic>
        <p:nvPicPr>
          <p:cNvPr id="5" name="Picture 4">
            <a:extLst>
              <a:ext uri="{FF2B5EF4-FFF2-40B4-BE49-F238E27FC236}">
                <a16:creationId xmlns:a16="http://schemas.microsoft.com/office/drawing/2014/main" id="{AC63ED6C-CBA6-6D24-3891-B185440E7410}"/>
              </a:ext>
            </a:extLst>
          </p:cNvPr>
          <p:cNvPicPr>
            <a:picLocks noChangeAspect="1"/>
          </p:cNvPicPr>
          <p:nvPr/>
        </p:nvPicPr>
        <p:blipFill>
          <a:blip r:embed="rId2"/>
          <a:stretch>
            <a:fillRect/>
          </a:stretch>
        </p:blipFill>
        <p:spPr>
          <a:xfrm>
            <a:off x="129714" y="598099"/>
            <a:ext cx="6411666" cy="3930770"/>
          </a:xfrm>
          <a:prstGeom prst="rect">
            <a:avLst/>
          </a:prstGeom>
        </p:spPr>
      </p:pic>
      <p:pic>
        <p:nvPicPr>
          <p:cNvPr id="9" name="Picture 8">
            <a:extLst>
              <a:ext uri="{FF2B5EF4-FFF2-40B4-BE49-F238E27FC236}">
                <a16:creationId xmlns:a16="http://schemas.microsoft.com/office/drawing/2014/main" id="{2DEA214A-F1C5-0FD0-E1FD-8C173413EED4}"/>
              </a:ext>
            </a:extLst>
          </p:cNvPr>
          <p:cNvPicPr>
            <a:picLocks noChangeAspect="1"/>
          </p:cNvPicPr>
          <p:nvPr/>
        </p:nvPicPr>
        <p:blipFill>
          <a:blip r:embed="rId3"/>
          <a:stretch>
            <a:fillRect/>
          </a:stretch>
        </p:blipFill>
        <p:spPr>
          <a:xfrm>
            <a:off x="195532" y="5200490"/>
            <a:ext cx="6607834" cy="1259602"/>
          </a:xfrm>
          <a:prstGeom prst="rect">
            <a:avLst/>
          </a:prstGeom>
        </p:spPr>
      </p:pic>
    </p:spTree>
    <p:extLst>
      <p:ext uri="{BB962C8B-B14F-4D97-AF65-F5344CB8AC3E}">
        <p14:creationId xmlns:p14="http://schemas.microsoft.com/office/powerpoint/2010/main" val="1805326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8F298A-D92D-1DC9-C42B-A015216D4902}"/>
              </a:ext>
            </a:extLst>
          </p:cNvPr>
          <p:cNvPicPr>
            <a:picLocks noChangeAspect="1"/>
          </p:cNvPicPr>
          <p:nvPr/>
        </p:nvPicPr>
        <p:blipFill>
          <a:blip r:embed="rId2"/>
          <a:stretch>
            <a:fillRect/>
          </a:stretch>
        </p:blipFill>
        <p:spPr>
          <a:xfrm>
            <a:off x="610713" y="239852"/>
            <a:ext cx="5569491" cy="4333336"/>
          </a:xfrm>
          <a:prstGeom prst="rect">
            <a:avLst/>
          </a:prstGeom>
        </p:spPr>
      </p:pic>
      <p:pic>
        <p:nvPicPr>
          <p:cNvPr id="7" name="Picture 6">
            <a:extLst>
              <a:ext uri="{FF2B5EF4-FFF2-40B4-BE49-F238E27FC236}">
                <a16:creationId xmlns:a16="http://schemas.microsoft.com/office/drawing/2014/main" id="{F9A0601D-5B9D-DD47-903A-604494D4DC64}"/>
              </a:ext>
            </a:extLst>
          </p:cNvPr>
          <p:cNvPicPr>
            <a:picLocks noChangeAspect="1"/>
          </p:cNvPicPr>
          <p:nvPr/>
        </p:nvPicPr>
        <p:blipFill>
          <a:blip r:embed="rId3"/>
          <a:stretch>
            <a:fillRect/>
          </a:stretch>
        </p:blipFill>
        <p:spPr>
          <a:xfrm>
            <a:off x="109268" y="4585243"/>
            <a:ext cx="11363864" cy="1937592"/>
          </a:xfrm>
          <a:prstGeom prst="rect">
            <a:avLst/>
          </a:prstGeom>
        </p:spPr>
      </p:pic>
      <p:pic>
        <p:nvPicPr>
          <p:cNvPr id="4" name="Picture 3">
            <a:extLst>
              <a:ext uri="{FF2B5EF4-FFF2-40B4-BE49-F238E27FC236}">
                <a16:creationId xmlns:a16="http://schemas.microsoft.com/office/drawing/2014/main" id="{4D6CD1F8-6A72-B0DB-9107-4905DEF652F0}"/>
              </a:ext>
            </a:extLst>
          </p:cNvPr>
          <p:cNvPicPr>
            <a:picLocks noChangeAspect="1"/>
          </p:cNvPicPr>
          <p:nvPr/>
        </p:nvPicPr>
        <p:blipFill>
          <a:blip r:embed="rId4"/>
          <a:stretch>
            <a:fillRect/>
          </a:stretch>
        </p:blipFill>
        <p:spPr>
          <a:xfrm>
            <a:off x="8171992" y="106089"/>
            <a:ext cx="3548060" cy="4152315"/>
          </a:xfrm>
          <a:prstGeom prst="rect">
            <a:avLst/>
          </a:prstGeom>
        </p:spPr>
      </p:pic>
    </p:spTree>
    <p:extLst>
      <p:ext uri="{BB962C8B-B14F-4D97-AF65-F5344CB8AC3E}">
        <p14:creationId xmlns:p14="http://schemas.microsoft.com/office/powerpoint/2010/main" val="3993421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EB850C-237C-125A-8A76-4D45B08984B4}"/>
              </a:ext>
            </a:extLst>
          </p:cNvPr>
          <p:cNvPicPr>
            <a:picLocks noChangeAspect="1"/>
          </p:cNvPicPr>
          <p:nvPr/>
        </p:nvPicPr>
        <p:blipFill>
          <a:blip r:embed="rId2"/>
          <a:stretch>
            <a:fillRect/>
          </a:stretch>
        </p:blipFill>
        <p:spPr>
          <a:xfrm>
            <a:off x="189781" y="161213"/>
            <a:ext cx="8557404" cy="1883777"/>
          </a:xfrm>
          <a:prstGeom prst="rect">
            <a:avLst/>
          </a:prstGeom>
        </p:spPr>
      </p:pic>
      <p:pic>
        <p:nvPicPr>
          <p:cNvPr id="5" name="Picture 4">
            <a:extLst>
              <a:ext uri="{FF2B5EF4-FFF2-40B4-BE49-F238E27FC236}">
                <a16:creationId xmlns:a16="http://schemas.microsoft.com/office/drawing/2014/main" id="{C1180317-E83E-3D15-1FFB-C919AC0369FE}"/>
              </a:ext>
            </a:extLst>
          </p:cNvPr>
          <p:cNvPicPr>
            <a:picLocks noChangeAspect="1"/>
          </p:cNvPicPr>
          <p:nvPr/>
        </p:nvPicPr>
        <p:blipFill>
          <a:blip r:embed="rId3"/>
          <a:stretch>
            <a:fillRect/>
          </a:stretch>
        </p:blipFill>
        <p:spPr>
          <a:xfrm>
            <a:off x="80514" y="2185358"/>
            <a:ext cx="6253907" cy="1651287"/>
          </a:xfrm>
          <a:prstGeom prst="rect">
            <a:avLst/>
          </a:prstGeom>
        </p:spPr>
      </p:pic>
      <p:pic>
        <p:nvPicPr>
          <p:cNvPr id="7" name="Picture 6">
            <a:extLst>
              <a:ext uri="{FF2B5EF4-FFF2-40B4-BE49-F238E27FC236}">
                <a16:creationId xmlns:a16="http://schemas.microsoft.com/office/drawing/2014/main" id="{504B248E-807C-064B-60EE-75D961FC5DA6}"/>
              </a:ext>
            </a:extLst>
          </p:cNvPr>
          <p:cNvPicPr>
            <a:picLocks noChangeAspect="1"/>
          </p:cNvPicPr>
          <p:nvPr/>
        </p:nvPicPr>
        <p:blipFill>
          <a:blip r:embed="rId4"/>
          <a:stretch>
            <a:fillRect/>
          </a:stretch>
        </p:blipFill>
        <p:spPr>
          <a:xfrm>
            <a:off x="6541896" y="1811546"/>
            <a:ext cx="5110799" cy="4620883"/>
          </a:xfrm>
          <a:prstGeom prst="rect">
            <a:avLst/>
          </a:prstGeom>
        </p:spPr>
      </p:pic>
      <p:pic>
        <p:nvPicPr>
          <p:cNvPr id="9" name="Picture 8">
            <a:extLst>
              <a:ext uri="{FF2B5EF4-FFF2-40B4-BE49-F238E27FC236}">
                <a16:creationId xmlns:a16="http://schemas.microsoft.com/office/drawing/2014/main" id="{E2BEC444-2692-6CE0-3611-67F3ABB37130}"/>
              </a:ext>
            </a:extLst>
          </p:cNvPr>
          <p:cNvPicPr>
            <a:picLocks noChangeAspect="1"/>
          </p:cNvPicPr>
          <p:nvPr/>
        </p:nvPicPr>
        <p:blipFill>
          <a:blip r:embed="rId5"/>
          <a:stretch>
            <a:fillRect/>
          </a:stretch>
        </p:blipFill>
        <p:spPr>
          <a:xfrm>
            <a:off x="198211" y="3899322"/>
            <a:ext cx="5650105" cy="2915545"/>
          </a:xfrm>
          <a:prstGeom prst="rect">
            <a:avLst/>
          </a:prstGeom>
        </p:spPr>
      </p:pic>
    </p:spTree>
    <p:extLst>
      <p:ext uri="{BB962C8B-B14F-4D97-AF65-F5344CB8AC3E}">
        <p14:creationId xmlns:p14="http://schemas.microsoft.com/office/powerpoint/2010/main" val="2179432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A4F55-955E-21B7-0C19-FC26E24CBF7B}"/>
              </a:ext>
            </a:extLst>
          </p:cNvPr>
          <p:cNvPicPr>
            <a:picLocks noChangeAspect="1"/>
          </p:cNvPicPr>
          <p:nvPr/>
        </p:nvPicPr>
        <p:blipFill>
          <a:blip r:embed="rId2"/>
          <a:stretch>
            <a:fillRect/>
          </a:stretch>
        </p:blipFill>
        <p:spPr>
          <a:xfrm>
            <a:off x="103517" y="145999"/>
            <a:ext cx="5276886" cy="3167471"/>
          </a:xfrm>
          <a:prstGeom prst="rect">
            <a:avLst/>
          </a:prstGeom>
        </p:spPr>
      </p:pic>
      <p:pic>
        <p:nvPicPr>
          <p:cNvPr id="5" name="Picture 4">
            <a:extLst>
              <a:ext uri="{FF2B5EF4-FFF2-40B4-BE49-F238E27FC236}">
                <a16:creationId xmlns:a16="http://schemas.microsoft.com/office/drawing/2014/main" id="{5B96CC98-BC4F-3F9D-5EAF-0B1D52FA68F0}"/>
              </a:ext>
            </a:extLst>
          </p:cNvPr>
          <p:cNvPicPr>
            <a:picLocks noChangeAspect="1"/>
          </p:cNvPicPr>
          <p:nvPr/>
        </p:nvPicPr>
        <p:blipFill>
          <a:blip r:embed="rId3"/>
          <a:stretch>
            <a:fillRect/>
          </a:stretch>
        </p:blipFill>
        <p:spPr>
          <a:xfrm>
            <a:off x="118235" y="3912825"/>
            <a:ext cx="6693716" cy="2048788"/>
          </a:xfrm>
          <a:prstGeom prst="rect">
            <a:avLst/>
          </a:prstGeom>
        </p:spPr>
      </p:pic>
      <p:pic>
        <p:nvPicPr>
          <p:cNvPr id="7" name="Picture 6">
            <a:extLst>
              <a:ext uri="{FF2B5EF4-FFF2-40B4-BE49-F238E27FC236}">
                <a16:creationId xmlns:a16="http://schemas.microsoft.com/office/drawing/2014/main" id="{DF89B6A0-29CF-F341-79E9-DDEC58774FA5}"/>
              </a:ext>
            </a:extLst>
          </p:cNvPr>
          <p:cNvPicPr>
            <a:picLocks noChangeAspect="1"/>
          </p:cNvPicPr>
          <p:nvPr/>
        </p:nvPicPr>
        <p:blipFill>
          <a:blip r:embed="rId4"/>
          <a:stretch>
            <a:fillRect/>
          </a:stretch>
        </p:blipFill>
        <p:spPr>
          <a:xfrm>
            <a:off x="6811951" y="2453612"/>
            <a:ext cx="5276532" cy="4289164"/>
          </a:xfrm>
          <a:prstGeom prst="rect">
            <a:avLst/>
          </a:prstGeom>
        </p:spPr>
      </p:pic>
      <p:pic>
        <p:nvPicPr>
          <p:cNvPr id="4" name="Picture 3">
            <a:extLst>
              <a:ext uri="{FF2B5EF4-FFF2-40B4-BE49-F238E27FC236}">
                <a16:creationId xmlns:a16="http://schemas.microsoft.com/office/drawing/2014/main" id="{FD0FFB4D-2D86-3EC4-A437-372AF1057B5D}"/>
              </a:ext>
            </a:extLst>
          </p:cNvPr>
          <p:cNvPicPr>
            <a:picLocks noChangeAspect="1"/>
          </p:cNvPicPr>
          <p:nvPr/>
        </p:nvPicPr>
        <p:blipFill>
          <a:blip r:embed="rId5"/>
          <a:stretch>
            <a:fillRect/>
          </a:stretch>
        </p:blipFill>
        <p:spPr>
          <a:xfrm>
            <a:off x="6312310" y="180052"/>
            <a:ext cx="5346242" cy="2273560"/>
          </a:xfrm>
          <a:prstGeom prst="rect">
            <a:avLst/>
          </a:prstGeom>
        </p:spPr>
      </p:pic>
    </p:spTree>
    <p:extLst>
      <p:ext uri="{BB962C8B-B14F-4D97-AF65-F5344CB8AC3E}">
        <p14:creationId xmlns:p14="http://schemas.microsoft.com/office/powerpoint/2010/main" val="2973171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0AA48B-96CE-1460-2CD2-C6F250ED3475}"/>
              </a:ext>
            </a:extLst>
          </p:cNvPr>
          <p:cNvPicPr>
            <a:picLocks noChangeAspect="1"/>
          </p:cNvPicPr>
          <p:nvPr/>
        </p:nvPicPr>
        <p:blipFill>
          <a:blip r:embed="rId2"/>
          <a:stretch>
            <a:fillRect/>
          </a:stretch>
        </p:blipFill>
        <p:spPr>
          <a:xfrm>
            <a:off x="0" y="74762"/>
            <a:ext cx="7257216" cy="2289118"/>
          </a:xfrm>
          <a:prstGeom prst="rect">
            <a:avLst/>
          </a:prstGeom>
        </p:spPr>
      </p:pic>
      <p:pic>
        <p:nvPicPr>
          <p:cNvPr id="5" name="Picture 4">
            <a:extLst>
              <a:ext uri="{FF2B5EF4-FFF2-40B4-BE49-F238E27FC236}">
                <a16:creationId xmlns:a16="http://schemas.microsoft.com/office/drawing/2014/main" id="{99D769FD-D9BC-45B1-7029-DF423D22AB57}"/>
              </a:ext>
            </a:extLst>
          </p:cNvPr>
          <p:cNvPicPr>
            <a:picLocks noChangeAspect="1"/>
          </p:cNvPicPr>
          <p:nvPr/>
        </p:nvPicPr>
        <p:blipFill>
          <a:blip r:embed="rId3"/>
          <a:stretch>
            <a:fillRect/>
          </a:stretch>
        </p:blipFill>
        <p:spPr>
          <a:xfrm>
            <a:off x="145636" y="2249126"/>
            <a:ext cx="4404452" cy="2918384"/>
          </a:xfrm>
          <a:prstGeom prst="rect">
            <a:avLst/>
          </a:prstGeom>
        </p:spPr>
      </p:pic>
      <p:pic>
        <p:nvPicPr>
          <p:cNvPr id="7" name="Picture 6">
            <a:extLst>
              <a:ext uri="{FF2B5EF4-FFF2-40B4-BE49-F238E27FC236}">
                <a16:creationId xmlns:a16="http://schemas.microsoft.com/office/drawing/2014/main" id="{53372313-3832-CC84-A639-38214647ECAA}"/>
              </a:ext>
            </a:extLst>
          </p:cNvPr>
          <p:cNvPicPr>
            <a:picLocks noChangeAspect="1"/>
          </p:cNvPicPr>
          <p:nvPr/>
        </p:nvPicPr>
        <p:blipFill>
          <a:blip r:embed="rId4"/>
          <a:stretch>
            <a:fillRect/>
          </a:stretch>
        </p:blipFill>
        <p:spPr>
          <a:xfrm>
            <a:off x="4268953" y="3429000"/>
            <a:ext cx="4811788" cy="3148538"/>
          </a:xfrm>
          <a:prstGeom prst="rect">
            <a:avLst/>
          </a:prstGeom>
        </p:spPr>
      </p:pic>
      <p:pic>
        <p:nvPicPr>
          <p:cNvPr id="9" name="Picture 8">
            <a:extLst>
              <a:ext uri="{FF2B5EF4-FFF2-40B4-BE49-F238E27FC236}">
                <a16:creationId xmlns:a16="http://schemas.microsoft.com/office/drawing/2014/main" id="{58BF72C4-250D-193F-06CD-C2373C3816C1}"/>
              </a:ext>
            </a:extLst>
          </p:cNvPr>
          <p:cNvPicPr>
            <a:picLocks noChangeAspect="1"/>
          </p:cNvPicPr>
          <p:nvPr/>
        </p:nvPicPr>
        <p:blipFill>
          <a:blip r:embed="rId5"/>
          <a:stretch>
            <a:fillRect/>
          </a:stretch>
        </p:blipFill>
        <p:spPr>
          <a:xfrm>
            <a:off x="7327280" y="181347"/>
            <a:ext cx="4594933" cy="3247653"/>
          </a:xfrm>
          <a:prstGeom prst="rect">
            <a:avLst/>
          </a:prstGeom>
        </p:spPr>
      </p:pic>
      <p:sp>
        <p:nvSpPr>
          <p:cNvPr id="2" name="TextBox 1">
            <a:extLst>
              <a:ext uri="{FF2B5EF4-FFF2-40B4-BE49-F238E27FC236}">
                <a16:creationId xmlns:a16="http://schemas.microsoft.com/office/drawing/2014/main" id="{2106058C-35FA-CB70-858B-8B242CBA42AE}"/>
              </a:ext>
            </a:extLst>
          </p:cNvPr>
          <p:cNvSpPr txBox="1"/>
          <p:nvPr/>
        </p:nvSpPr>
        <p:spPr>
          <a:xfrm>
            <a:off x="8673405" y="3675832"/>
            <a:ext cx="3185652" cy="3000821"/>
          </a:xfrm>
          <a:prstGeom prst="rect">
            <a:avLst/>
          </a:prstGeom>
          <a:noFill/>
        </p:spPr>
        <p:txBody>
          <a:bodyPr wrap="square" rtlCol="0">
            <a:spAutoFit/>
          </a:bodyPr>
          <a:lstStyle/>
          <a:p>
            <a:r>
              <a:rPr lang="en-US" sz="900" dirty="0"/>
              <a:t>The scatter plot in the image depicts the relationship between "Disbursed Amount" (x-axis) and "Asset Cost" (y-axis) with two distinct classes of "Loan Default" (0 or 1) represented by different colors. Here's a brief inference:</a:t>
            </a:r>
          </a:p>
          <a:p>
            <a:endParaRPr lang="en-US" sz="900" dirty="0"/>
          </a:p>
          <a:p>
            <a:r>
              <a:rPr lang="en-US" sz="900" dirty="0"/>
              <a:t>Loan Default Classes:</a:t>
            </a:r>
          </a:p>
          <a:p>
            <a:r>
              <a:rPr lang="en-US" sz="900" dirty="0"/>
              <a:t>Blue dots: Represent cases where loans were not defaulted.</a:t>
            </a:r>
          </a:p>
          <a:p>
            <a:r>
              <a:rPr lang="en-US" sz="900" dirty="0"/>
              <a:t>Orange dots : Represent cases where loans were defaulted.</a:t>
            </a:r>
          </a:p>
          <a:p>
            <a:endParaRPr lang="en-US" sz="900" dirty="0"/>
          </a:p>
          <a:p>
            <a:r>
              <a:rPr lang="en-US" sz="900" dirty="0"/>
              <a:t>Distribution:</a:t>
            </a:r>
          </a:p>
          <a:p>
            <a:r>
              <a:rPr lang="en-US" sz="900" dirty="0"/>
              <a:t>Most data points cluster towards lower disbursed amounts (under 40,000) and asset costs (under 300,000), regardless of whether they defaulted or not.</a:t>
            </a:r>
          </a:p>
          <a:p>
            <a:r>
              <a:rPr lang="en-US" sz="900" dirty="0"/>
              <a:t>There are outliers with higher disbursed amounts (around 90,000) and higher asset costs, but defaults in these cases seem sparse.</a:t>
            </a:r>
          </a:p>
          <a:p>
            <a:r>
              <a:rPr lang="en-US" sz="900" dirty="0"/>
              <a:t>Pattern:</a:t>
            </a:r>
          </a:p>
          <a:p>
            <a:endParaRPr lang="en-US" sz="900" dirty="0"/>
          </a:p>
          <a:p>
            <a:r>
              <a:rPr lang="en-US" sz="900" dirty="0"/>
              <a:t>Defaults (orange points) are scattered across the entire range but seem to increase slightly as disbursed amounts increase, particularly when the asset cost is higher.</a:t>
            </a:r>
            <a:endParaRPr lang="en-IN" sz="900" dirty="0"/>
          </a:p>
        </p:txBody>
      </p:sp>
      <p:sp>
        <p:nvSpPr>
          <p:cNvPr id="4" name="TextBox 3">
            <a:extLst>
              <a:ext uri="{FF2B5EF4-FFF2-40B4-BE49-F238E27FC236}">
                <a16:creationId xmlns:a16="http://schemas.microsoft.com/office/drawing/2014/main" id="{90056229-4721-3A11-99F1-D29D0756CA2E}"/>
              </a:ext>
            </a:extLst>
          </p:cNvPr>
          <p:cNvSpPr txBox="1"/>
          <p:nvPr/>
        </p:nvSpPr>
        <p:spPr>
          <a:xfrm>
            <a:off x="25983" y="5199325"/>
            <a:ext cx="4404452" cy="1477328"/>
          </a:xfrm>
          <a:prstGeom prst="rect">
            <a:avLst/>
          </a:prstGeom>
          <a:noFill/>
        </p:spPr>
        <p:txBody>
          <a:bodyPr wrap="square" rtlCol="0">
            <a:spAutoFit/>
          </a:bodyPr>
          <a:lstStyle/>
          <a:p>
            <a:r>
              <a:rPr lang="en-US" sz="900" dirty="0"/>
              <a:t>Loan Default (0): Represents the count of loans that were not defaulted. This count is significantly higher, around 17,500.</a:t>
            </a:r>
          </a:p>
          <a:p>
            <a:r>
              <a:rPr lang="en-US" sz="900" dirty="0"/>
              <a:t>Loan Default (1): Represents the count of loans that defaulted. This count is lower, around 7,500.</a:t>
            </a:r>
          </a:p>
          <a:p>
            <a:r>
              <a:rPr lang="en-US" sz="900" dirty="0"/>
              <a:t>Inference:</a:t>
            </a:r>
          </a:p>
          <a:p>
            <a:r>
              <a:rPr lang="en-US" sz="900" dirty="0"/>
              <a:t>Imbalance in the dataset: There is a clear imbalance between the two categories, with non-defaulted loans outnumbering defaulted ones by a large margin. This indicates that the majority of loans were successfully paid back without default, which might affect model training if not handled properly (e.g., by resampling or using techniques to address class imbalance)</a:t>
            </a:r>
            <a:endParaRPr lang="en-IN" sz="900" dirty="0"/>
          </a:p>
        </p:txBody>
      </p:sp>
    </p:spTree>
    <p:extLst>
      <p:ext uri="{BB962C8B-B14F-4D97-AF65-F5344CB8AC3E}">
        <p14:creationId xmlns:p14="http://schemas.microsoft.com/office/powerpoint/2010/main" val="2792322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D690D1-AD9C-85B3-AC73-06348200198F}"/>
              </a:ext>
            </a:extLst>
          </p:cNvPr>
          <p:cNvPicPr>
            <a:picLocks noChangeAspect="1"/>
          </p:cNvPicPr>
          <p:nvPr/>
        </p:nvPicPr>
        <p:blipFill>
          <a:blip r:embed="rId2"/>
          <a:stretch>
            <a:fillRect/>
          </a:stretch>
        </p:blipFill>
        <p:spPr>
          <a:xfrm>
            <a:off x="0" y="86264"/>
            <a:ext cx="7935042" cy="5690558"/>
          </a:xfrm>
          <a:prstGeom prst="rect">
            <a:avLst/>
          </a:prstGeom>
        </p:spPr>
      </p:pic>
      <p:pic>
        <p:nvPicPr>
          <p:cNvPr id="5" name="Picture 4">
            <a:extLst>
              <a:ext uri="{FF2B5EF4-FFF2-40B4-BE49-F238E27FC236}">
                <a16:creationId xmlns:a16="http://schemas.microsoft.com/office/drawing/2014/main" id="{DB5F5E7A-3F2A-77D1-82B9-A3169C4B7454}"/>
              </a:ext>
            </a:extLst>
          </p:cNvPr>
          <p:cNvPicPr>
            <a:picLocks noChangeAspect="1"/>
          </p:cNvPicPr>
          <p:nvPr/>
        </p:nvPicPr>
        <p:blipFill>
          <a:blip r:embed="rId3"/>
          <a:stretch>
            <a:fillRect/>
          </a:stretch>
        </p:blipFill>
        <p:spPr>
          <a:xfrm>
            <a:off x="6308785" y="0"/>
            <a:ext cx="3893389" cy="1390887"/>
          </a:xfrm>
          <a:prstGeom prst="rect">
            <a:avLst/>
          </a:prstGeom>
        </p:spPr>
      </p:pic>
      <p:pic>
        <p:nvPicPr>
          <p:cNvPr id="7" name="Picture 6">
            <a:extLst>
              <a:ext uri="{FF2B5EF4-FFF2-40B4-BE49-F238E27FC236}">
                <a16:creationId xmlns:a16="http://schemas.microsoft.com/office/drawing/2014/main" id="{24819BB2-E7A7-ADF5-16D8-06264A724F16}"/>
              </a:ext>
            </a:extLst>
          </p:cNvPr>
          <p:cNvPicPr>
            <a:picLocks noChangeAspect="1"/>
          </p:cNvPicPr>
          <p:nvPr/>
        </p:nvPicPr>
        <p:blipFill>
          <a:blip r:embed="rId4"/>
          <a:stretch>
            <a:fillRect/>
          </a:stretch>
        </p:blipFill>
        <p:spPr>
          <a:xfrm>
            <a:off x="4267200" y="2374724"/>
            <a:ext cx="5152845" cy="1165609"/>
          </a:xfrm>
          <a:prstGeom prst="rect">
            <a:avLst/>
          </a:prstGeom>
        </p:spPr>
      </p:pic>
      <p:pic>
        <p:nvPicPr>
          <p:cNvPr id="9" name="Picture 8">
            <a:extLst>
              <a:ext uri="{FF2B5EF4-FFF2-40B4-BE49-F238E27FC236}">
                <a16:creationId xmlns:a16="http://schemas.microsoft.com/office/drawing/2014/main" id="{92C0249A-59CE-9E57-10FA-1FCEBFC7EC34}"/>
              </a:ext>
            </a:extLst>
          </p:cNvPr>
          <p:cNvPicPr>
            <a:picLocks noChangeAspect="1"/>
          </p:cNvPicPr>
          <p:nvPr/>
        </p:nvPicPr>
        <p:blipFill>
          <a:blip r:embed="rId5"/>
          <a:stretch>
            <a:fillRect/>
          </a:stretch>
        </p:blipFill>
        <p:spPr>
          <a:xfrm>
            <a:off x="212785" y="5213752"/>
            <a:ext cx="6096000" cy="1252662"/>
          </a:xfrm>
          <a:prstGeom prst="rect">
            <a:avLst/>
          </a:prstGeom>
        </p:spPr>
      </p:pic>
    </p:spTree>
    <p:extLst>
      <p:ext uri="{BB962C8B-B14F-4D97-AF65-F5344CB8AC3E}">
        <p14:creationId xmlns:p14="http://schemas.microsoft.com/office/powerpoint/2010/main" val="589930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7AAF-E014-CCDB-F5C9-3213B88EA7CB}"/>
              </a:ext>
            </a:extLst>
          </p:cNvPr>
          <p:cNvSpPr>
            <a:spLocks noGrp="1"/>
          </p:cNvSpPr>
          <p:nvPr>
            <p:ph type="title"/>
          </p:nvPr>
        </p:nvSpPr>
        <p:spPr>
          <a:xfrm>
            <a:off x="838200" y="327805"/>
            <a:ext cx="10515600" cy="1362884"/>
          </a:xfrm>
        </p:spPr>
        <p:txBody>
          <a:bodyPr/>
          <a:lstStyle/>
          <a:p>
            <a:endParaRPr lang="en-IN" dirty="0"/>
          </a:p>
        </p:txBody>
      </p:sp>
      <p:sp>
        <p:nvSpPr>
          <p:cNvPr id="3" name="Content Placeholder 2">
            <a:extLst>
              <a:ext uri="{FF2B5EF4-FFF2-40B4-BE49-F238E27FC236}">
                <a16:creationId xmlns:a16="http://schemas.microsoft.com/office/drawing/2014/main" id="{85A2D47D-D9C8-4406-8BD5-4668312A370F}"/>
              </a:ext>
            </a:extLst>
          </p:cNvPr>
          <p:cNvSpPr>
            <a:spLocks noGrp="1"/>
          </p:cNvSpPr>
          <p:nvPr>
            <p:ph idx="1"/>
          </p:nvPr>
        </p:nvSpPr>
        <p:spPr/>
        <p:txBody>
          <a:bodyPr>
            <a:normAutofit fontScale="92500" lnSpcReduction="10000"/>
          </a:bodyPr>
          <a:lstStyle/>
          <a:p>
            <a:pPr marL="0" indent="0">
              <a:buNone/>
            </a:pPr>
            <a:r>
              <a:rPr lang="en-US" sz="2400" dirty="0"/>
              <a:t>This case study focuses on analyzing customer data from L&amp;T Financial Services to assess creditworthiness and improve loan disbursal strategies. The primary goals are to perform data preprocessing, exploratory and descriptive analysis, build predictive models, and provide actionable insights to reduce Non-Performing Assets (NPAs) and enhance profitability.</a:t>
            </a:r>
          </a:p>
          <a:p>
            <a:pPr marL="0" indent="0">
              <a:buNone/>
            </a:pPr>
            <a:r>
              <a:rPr lang="en-US" dirty="0"/>
              <a:t>Understanding the financial services domain is crucial. Key aspects include:</a:t>
            </a:r>
          </a:p>
          <a:p>
            <a:pPr marL="0" indent="0">
              <a:buNone/>
            </a:pPr>
            <a:r>
              <a:rPr lang="en-US" dirty="0"/>
              <a:t>    Asset and Liability Management: Managing investments and obligations over time, considering risks.</a:t>
            </a:r>
          </a:p>
          <a:p>
            <a:pPr marL="0" indent="0">
              <a:buNone/>
            </a:pPr>
            <a:r>
              <a:rPr lang="en-US" dirty="0"/>
              <a:t>    Credit Assessment: Evaluating a customer's ability to repay loans to minimize risks like NPAs.</a:t>
            </a:r>
          </a:p>
          <a:p>
            <a:pPr marL="0" indent="0">
              <a:buNone/>
            </a:pPr>
            <a:r>
              <a:rPr lang="en-US" b="1" dirty="0"/>
              <a:t>    </a:t>
            </a:r>
            <a:r>
              <a:rPr lang="en-US" dirty="0"/>
              <a:t>Customer Profiling: Analyzing demographics, credit history, income, etc., to make informed lending decisions.</a:t>
            </a:r>
          </a:p>
          <a:p>
            <a:endParaRPr lang="en-IN" dirty="0"/>
          </a:p>
        </p:txBody>
      </p:sp>
    </p:spTree>
    <p:extLst>
      <p:ext uri="{BB962C8B-B14F-4D97-AF65-F5344CB8AC3E}">
        <p14:creationId xmlns:p14="http://schemas.microsoft.com/office/powerpoint/2010/main" val="2764600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63A09E-1C64-9713-B7AC-4229FC1473C6}"/>
              </a:ext>
            </a:extLst>
          </p:cNvPr>
          <p:cNvPicPr>
            <a:picLocks noChangeAspect="1"/>
          </p:cNvPicPr>
          <p:nvPr/>
        </p:nvPicPr>
        <p:blipFill>
          <a:blip r:embed="rId2"/>
          <a:stretch>
            <a:fillRect/>
          </a:stretch>
        </p:blipFill>
        <p:spPr>
          <a:xfrm>
            <a:off x="354818" y="198091"/>
            <a:ext cx="6916115" cy="676369"/>
          </a:xfrm>
          <a:prstGeom prst="rect">
            <a:avLst/>
          </a:prstGeom>
        </p:spPr>
      </p:pic>
      <p:pic>
        <p:nvPicPr>
          <p:cNvPr id="5" name="Picture 4">
            <a:extLst>
              <a:ext uri="{FF2B5EF4-FFF2-40B4-BE49-F238E27FC236}">
                <a16:creationId xmlns:a16="http://schemas.microsoft.com/office/drawing/2014/main" id="{F9C549B0-2F3D-450D-BD78-2546321D2A4F}"/>
              </a:ext>
            </a:extLst>
          </p:cNvPr>
          <p:cNvPicPr>
            <a:picLocks noChangeAspect="1"/>
          </p:cNvPicPr>
          <p:nvPr/>
        </p:nvPicPr>
        <p:blipFill>
          <a:blip r:embed="rId3"/>
          <a:stretch>
            <a:fillRect/>
          </a:stretch>
        </p:blipFill>
        <p:spPr>
          <a:xfrm>
            <a:off x="448599" y="874460"/>
            <a:ext cx="6141320" cy="4968498"/>
          </a:xfrm>
          <a:prstGeom prst="rect">
            <a:avLst/>
          </a:prstGeom>
        </p:spPr>
      </p:pic>
      <p:pic>
        <p:nvPicPr>
          <p:cNvPr id="7" name="Picture 6">
            <a:extLst>
              <a:ext uri="{FF2B5EF4-FFF2-40B4-BE49-F238E27FC236}">
                <a16:creationId xmlns:a16="http://schemas.microsoft.com/office/drawing/2014/main" id="{32280BAC-D7A3-7447-3DAA-BF8F68B4D03F}"/>
              </a:ext>
            </a:extLst>
          </p:cNvPr>
          <p:cNvPicPr>
            <a:picLocks noChangeAspect="1"/>
          </p:cNvPicPr>
          <p:nvPr/>
        </p:nvPicPr>
        <p:blipFill>
          <a:blip r:embed="rId4"/>
          <a:stretch>
            <a:fillRect/>
          </a:stretch>
        </p:blipFill>
        <p:spPr>
          <a:xfrm>
            <a:off x="6377797" y="1912189"/>
            <a:ext cx="5284448" cy="3246407"/>
          </a:xfrm>
          <a:prstGeom prst="rect">
            <a:avLst/>
          </a:prstGeom>
        </p:spPr>
      </p:pic>
    </p:spTree>
    <p:extLst>
      <p:ext uri="{BB962C8B-B14F-4D97-AF65-F5344CB8AC3E}">
        <p14:creationId xmlns:p14="http://schemas.microsoft.com/office/powerpoint/2010/main" val="1936924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36B718-89C2-B7AD-21E8-9155F6E04233}"/>
              </a:ext>
            </a:extLst>
          </p:cNvPr>
          <p:cNvPicPr>
            <a:picLocks noChangeAspect="1"/>
          </p:cNvPicPr>
          <p:nvPr/>
        </p:nvPicPr>
        <p:blipFill>
          <a:blip r:embed="rId2"/>
          <a:stretch>
            <a:fillRect/>
          </a:stretch>
        </p:blipFill>
        <p:spPr>
          <a:xfrm>
            <a:off x="113487" y="310549"/>
            <a:ext cx="10074722" cy="3956650"/>
          </a:xfrm>
          <a:prstGeom prst="rect">
            <a:avLst/>
          </a:prstGeom>
        </p:spPr>
      </p:pic>
      <p:pic>
        <p:nvPicPr>
          <p:cNvPr id="5" name="Picture 4">
            <a:extLst>
              <a:ext uri="{FF2B5EF4-FFF2-40B4-BE49-F238E27FC236}">
                <a16:creationId xmlns:a16="http://schemas.microsoft.com/office/drawing/2014/main" id="{A778CE06-DBFA-B573-3265-A39D0381A889}"/>
              </a:ext>
            </a:extLst>
          </p:cNvPr>
          <p:cNvPicPr>
            <a:picLocks noChangeAspect="1"/>
          </p:cNvPicPr>
          <p:nvPr/>
        </p:nvPicPr>
        <p:blipFill>
          <a:blip r:embed="rId3"/>
          <a:stretch>
            <a:fillRect/>
          </a:stretch>
        </p:blipFill>
        <p:spPr>
          <a:xfrm>
            <a:off x="285747" y="4339564"/>
            <a:ext cx="4865101" cy="2317154"/>
          </a:xfrm>
          <a:prstGeom prst="rect">
            <a:avLst/>
          </a:prstGeom>
        </p:spPr>
      </p:pic>
      <p:sp>
        <p:nvSpPr>
          <p:cNvPr id="9" name="TextBox 8">
            <a:extLst>
              <a:ext uri="{FF2B5EF4-FFF2-40B4-BE49-F238E27FC236}">
                <a16:creationId xmlns:a16="http://schemas.microsoft.com/office/drawing/2014/main" id="{526DBEE7-933A-9AB9-C020-A7DEDDA90E38}"/>
              </a:ext>
            </a:extLst>
          </p:cNvPr>
          <p:cNvSpPr txBox="1"/>
          <p:nvPr/>
        </p:nvSpPr>
        <p:spPr>
          <a:xfrm>
            <a:off x="155276" y="0"/>
            <a:ext cx="4318958" cy="369332"/>
          </a:xfrm>
          <a:prstGeom prst="rect">
            <a:avLst/>
          </a:prstGeom>
          <a:noFill/>
        </p:spPr>
        <p:txBody>
          <a:bodyPr wrap="square">
            <a:spAutoFit/>
          </a:bodyPr>
          <a:lstStyle/>
          <a:p>
            <a:r>
              <a:rPr lang="en-IN" dirty="0"/>
              <a:t>Analysis of Data Transformation</a:t>
            </a:r>
          </a:p>
        </p:txBody>
      </p:sp>
    </p:spTree>
    <p:extLst>
      <p:ext uri="{BB962C8B-B14F-4D97-AF65-F5344CB8AC3E}">
        <p14:creationId xmlns:p14="http://schemas.microsoft.com/office/powerpoint/2010/main" val="2106718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EAED13-7564-6DDB-3FC1-77B271B0C0B3}"/>
              </a:ext>
            </a:extLst>
          </p:cNvPr>
          <p:cNvPicPr>
            <a:picLocks noChangeAspect="1"/>
          </p:cNvPicPr>
          <p:nvPr/>
        </p:nvPicPr>
        <p:blipFill>
          <a:blip r:embed="rId2"/>
          <a:stretch>
            <a:fillRect/>
          </a:stretch>
        </p:blipFill>
        <p:spPr>
          <a:xfrm>
            <a:off x="166777" y="195532"/>
            <a:ext cx="6254030" cy="1731034"/>
          </a:xfrm>
          <a:prstGeom prst="rect">
            <a:avLst/>
          </a:prstGeom>
        </p:spPr>
      </p:pic>
      <p:pic>
        <p:nvPicPr>
          <p:cNvPr id="3" name="Picture 2">
            <a:extLst>
              <a:ext uri="{FF2B5EF4-FFF2-40B4-BE49-F238E27FC236}">
                <a16:creationId xmlns:a16="http://schemas.microsoft.com/office/drawing/2014/main" id="{04DC10C7-BA43-2889-B0A9-2F9E2892B143}"/>
              </a:ext>
            </a:extLst>
          </p:cNvPr>
          <p:cNvPicPr>
            <a:picLocks noChangeAspect="1"/>
          </p:cNvPicPr>
          <p:nvPr/>
        </p:nvPicPr>
        <p:blipFill>
          <a:blip r:embed="rId3"/>
          <a:stretch>
            <a:fillRect/>
          </a:stretch>
        </p:blipFill>
        <p:spPr>
          <a:xfrm>
            <a:off x="7345043" y="3280346"/>
            <a:ext cx="4846957" cy="2792651"/>
          </a:xfrm>
          <a:prstGeom prst="rect">
            <a:avLst/>
          </a:prstGeom>
        </p:spPr>
      </p:pic>
      <p:pic>
        <p:nvPicPr>
          <p:cNvPr id="5" name="Picture 4">
            <a:extLst>
              <a:ext uri="{FF2B5EF4-FFF2-40B4-BE49-F238E27FC236}">
                <a16:creationId xmlns:a16="http://schemas.microsoft.com/office/drawing/2014/main" id="{9C2B2366-40FD-36D7-D18F-04C7E0A2E128}"/>
              </a:ext>
            </a:extLst>
          </p:cNvPr>
          <p:cNvPicPr>
            <a:picLocks noChangeAspect="1"/>
          </p:cNvPicPr>
          <p:nvPr/>
        </p:nvPicPr>
        <p:blipFill>
          <a:blip r:embed="rId4"/>
          <a:stretch>
            <a:fillRect/>
          </a:stretch>
        </p:blipFill>
        <p:spPr>
          <a:xfrm>
            <a:off x="8405628" y="0"/>
            <a:ext cx="3734614" cy="3044557"/>
          </a:xfrm>
          <a:prstGeom prst="rect">
            <a:avLst/>
          </a:prstGeom>
        </p:spPr>
      </p:pic>
      <p:pic>
        <p:nvPicPr>
          <p:cNvPr id="8" name="Picture 7">
            <a:extLst>
              <a:ext uri="{FF2B5EF4-FFF2-40B4-BE49-F238E27FC236}">
                <a16:creationId xmlns:a16="http://schemas.microsoft.com/office/drawing/2014/main" id="{95E965D9-AA2E-471A-9001-E17AAE0AF35D}"/>
              </a:ext>
            </a:extLst>
          </p:cNvPr>
          <p:cNvPicPr>
            <a:picLocks noChangeAspect="1"/>
          </p:cNvPicPr>
          <p:nvPr/>
        </p:nvPicPr>
        <p:blipFill>
          <a:blip r:embed="rId5"/>
          <a:stretch>
            <a:fillRect/>
          </a:stretch>
        </p:blipFill>
        <p:spPr>
          <a:xfrm>
            <a:off x="651115" y="2265871"/>
            <a:ext cx="5502087" cy="3856008"/>
          </a:xfrm>
          <a:prstGeom prst="rect">
            <a:avLst/>
          </a:prstGeom>
        </p:spPr>
      </p:pic>
    </p:spTree>
    <p:extLst>
      <p:ext uri="{BB962C8B-B14F-4D97-AF65-F5344CB8AC3E}">
        <p14:creationId xmlns:p14="http://schemas.microsoft.com/office/powerpoint/2010/main" val="2414354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B84212-1A39-C275-647D-C7ACCA32AB5A}"/>
              </a:ext>
            </a:extLst>
          </p:cNvPr>
          <p:cNvPicPr>
            <a:picLocks noChangeAspect="1"/>
          </p:cNvPicPr>
          <p:nvPr/>
        </p:nvPicPr>
        <p:blipFill>
          <a:blip r:embed="rId2"/>
          <a:stretch>
            <a:fillRect/>
          </a:stretch>
        </p:blipFill>
        <p:spPr>
          <a:xfrm>
            <a:off x="0" y="2586934"/>
            <a:ext cx="7970808" cy="3580063"/>
          </a:xfrm>
          <a:prstGeom prst="rect">
            <a:avLst/>
          </a:prstGeom>
        </p:spPr>
      </p:pic>
    </p:spTree>
    <p:extLst>
      <p:ext uri="{BB962C8B-B14F-4D97-AF65-F5344CB8AC3E}">
        <p14:creationId xmlns:p14="http://schemas.microsoft.com/office/powerpoint/2010/main" val="1375626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1E0137-D02A-9840-0B1D-D493CB661FCC}"/>
              </a:ext>
            </a:extLst>
          </p:cNvPr>
          <p:cNvPicPr>
            <a:picLocks noChangeAspect="1"/>
          </p:cNvPicPr>
          <p:nvPr/>
        </p:nvPicPr>
        <p:blipFill>
          <a:blip r:embed="rId2"/>
          <a:stretch>
            <a:fillRect/>
          </a:stretch>
        </p:blipFill>
        <p:spPr>
          <a:xfrm>
            <a:off x="0" y="0"/>
            <a:ext cx="7970808" cy="4373279"/>
          </a:xfrm>
          <a:prstGeom prst="rect">
            <a:avLst/>
          </a:prstGeom>
        </p:spPr>
      </p:pic>
    </p:spTree>
    <p:extLst>
      <p:ext uri="{BB962C8B-B14F-4D97-AF65-F5344CB8AC3E}">
        <p14:creationId xmlns:p14="http://schemas.microsoft.com/office/powerpoint/2010/main" val="2684198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F33537-99A3-C758-8304-75DAC4A5D5F8}"/>
              </a:ext>
            </a:extLst>
          </p:cNvPr>
          <p:cNvPicPr>
            <a:picLocks noChangeAspect="1"/>
          </p:cNvPicPr>
          <p:nvPr/>
        </p:nvPicPr>
        <p:blipFill>
          <a:blip r:embed="rId2"/>
          <a:stretch>
            <a:fillRect/>
          </a:stretch>
        </p:blipFill>
        <p:spPr>
          <a:xfrm>
            <a:off x="0" y="0"/>
            <a:ext cx="7924799" cy="4361850"/>
          </a:xfrm>
          <a:prstGeom prst="rect">
            <a:avLst/>
          </a:prstGeom>
        </p:spPr>
      </p:pic>
    </p:spTree>
    <p:extLst>
      <p:ext uri="{BB962C8B-B14F-4D97-AF65-F5344CB8AC3E}">
        <p14:creationId xmlns:p14="http://schemas.microsoft.com/office/powerpoint/2010/main" val="1542919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53E44E-24EB-980E-1F89-7F2612610F69}"/>
              </a:ext>
            </a:extLst>
          </p:cNvPr>
          <p:cNvPicPr>
            <a:picLocks noChangeAspect="1"/>
          </p:cNvPicPr>
          <p:nvPr/>
        </p:nvPicPr>
        <p:blipFill>
          <a:blip r:embed="rId2"/>
          <a:stretch>
            <a:fillRect/>
          </a:stretch>
        </p:blipFill>
        <p:spPr>
          <a:xfrm>
            <a:off x="86263" y="98828"/>
            <a:ext cx="5255859" cy="3883700"/>
          </a:xfrm>
          <a:prstGeom prst="rect">
            <a:avLst/>
          </a:prstGeom>
        </p:spPr>
      </p:pic>
      <p:pic>
        <p:nvPicPr>
          <p:cNvPr id="5" name="Picture 4">
            <a:extLst>
              <a:ext uri="{FF2B5EF4-FFF2-40B4-BE49-F238E27FC236}">
                <a16:creationId xmlns:a16="http://schemas.microsoft.com/office/drawing/2014/main" id="{9F045453-17E6-B4E6-EF7F-27FD4B487BDA}"/>
              </a:ext>
            </a:extLst>
          </p:cNvPr>
          <p:cNvPicPr>
            <a:picLocks noChangeAspect="1"/>
          </p:cNvPicPr>
          <p:nvPr/>
        </p:nvPicPr>
        <p:blipFill>
          <a:blip r:embed="rId3"/>
          <a:stretch>
            <a:fillRect/>
          </a:stretch>
        </p:blipFill>
        <p:spPr>
          <a:xfrm>
            <a:off x="230038" y="3982528"/>
            <a:ext cx="8380704" cy="2526184"/>
          </a:xfrm>
          <a:prstGeom prst="rect">
            <a:avLst/>
          </a:prstGeom>
        </p:spPr>
      </p:pic>
    </p:spTree>
    <p:extLst>
      <p:ext uri="{BB962C8B-B14F-4D97-AF65-F5344CB8AC3E}">
        <p14:creationId xmlns:p14="http://schemas.microsoft.com/office/powerpoint/2010/main" val="3969547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73A365-A5A2-46A2-5B59-FBEF26699154}"/>
              </a:ext>
            </a:extLst>
          </p:cNvPr>
          <p:cNvPicPr>
            <a:picLocks noChangeAspect="1"/>
          </p:cNvPicPr>
          <p:nvPr/>
        </p:nvPicPr>
        <p:blipFill>
          <a:blip r:embed="rId2"/>
          <a:stretch>
            <a:fillRect/>
          </a:stretch>
        </p:blipFill>
        <p:spPr>
          <a:xfrm>
            <a:off x="57509" y="327159"/>
            <a:ext cx="9499670" cy="3101841"/>
          </a:xfrm>
          <a:prstGeom prst="rect">
            <a:avLst/>
          </a:prstGeom>
        </p:spPr>
      </p:pic>
      <p:pic>
        <p:nvPicPr>
          <p:cNvPr id="5" name="Picture 4">
            <a:extLst>
              <a:ext uri="{FF2B5EF4-FFF2-40B4-BE49-F238E27FC236}">
                <a16:creationId xmlns:a16="http://schemas.microsoft.com/office/drawing/2014/main" id="{491E27E1-04FF-A4B5-1102-0710AF49BF6F}"/>
              </a:ext>
            </a:extLst>
          </p:cNvPr>
          <p:cNvPicPr>
            <a:picLocks noChangeAspect="1"/>
          </p:cNvPicPr>
          <p:nvPr/>
        </p:nvPicPr>
        <p:blipFill>
          <a:blip r:embed="rId3"/>
          <a:stretch>
            <a:fillRect/>
          </a:stretch>
        </p:blipFill>
        <p:spPr>
          <a:xfrm>
            <a:off x="207034" y="3594011"/>
            <a:ext cx="8413630" cy="2940138"/>
          </a:xfrm>
          <a:prstGeom prst="rect">
            <a:avLst/>
          </a:prstGeom>
        </p:spPr>
      </p:pic>
    </p:spTree>
    <p:extLst>
      <p:ext uri="{BB962C8B-B14F-4D97-AF65-F5344CB8AC3E}">
        <p14:creationId xmlns:p14="http://schemas.microsoft.com/office/powerpoint/2010/main" val="2591608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D73531-5B96-B68F-6337-6A9D4893D5B5}"/>
              </a:ext>
            </a:extLst>
          </p:cNvPr>
          <p:cNvPicPr>
            <a:picLocks noChangeAspect="1"/>
          </p:cNvPicPr>
          <p:nvPr/>
        </p:nvPicPr>
        <p:blipFill>
          <a:blip r:embed="rId2"/>
          <a:stretch>
            <a:fillRect/>
          </a:stretch>
        </p:blipFill>
        <p:spPr>
          <a:xfrm>
            <a:off x="5342942" y="1013894"/>
            <a:ext cx="6363251" cy="5425910"/>
          </a:xfrm>
          <a:prstGeom prst="rect">
            <a:avLst/>
          </a:prstGeom>
        </p:spPr>
      </p:pic>
      <p:sp>
        <p:nvSpPr>
          <p:cNvPr id="6" name="TextBox 5">
            <a:extLst>
              <a:ext uri="{FF2B5EF4-FFF2-40B4-BE49-F238E27FC236}">
                <a16:creationId xmlns:a16="http://schemas.microsoft.com/office/drawing/2014/main" id="{8FE86310-1932-F180-4CBA-74D79C230D0F}"/>
              </a:ext>
            </a:extLst>
          </p:cNvPr>
          <p:cNvSpPr txBox="1"/>
          <p:nvPr/>
        </p:nvSpPr>
        <p:spPr>
          <a:xfrm>
            <a:off x="2989006" y="0"/>
            <a:ext cx="7108722" cy="923330"/>
          </a:xfrm>
          <a:prstGeom prst="rect">
            <a:avLst/>
          </a:prstGeom>
          <a:noFill/>
        </p:spPr>
        <p:txBody>
          <a:bodyPr wrap="square" rtlCol="0">
            <a:spAutoFit/>
          </a:bodyPr>
          <a:lstStyle/>
          <a:p>
            <a:r>
              <a:rPr lang="en-IN" sz="5400" dirty="0"/>
              <a:t>Model Training</a:t>
            </a:r>
          </a:p>
        </p:txBody>
      </p:sp>
      <p:sp>
        <p:nvSpPr>
          <p:cNvPr id="7" name="TextBox 6">
            <a:extLst>
              <a:ext uri="{FF2B5EF4-FFF2-40B4-BE49-F238E27FC236}">
                <a16:creationId xmlns:a16="http://schemas.microsoft.com/office/drawing/2014/main" id="{55974513-2C14-B210-92A9-E906A4388CED}"/>
              </a:ext>
            </a:extLst>
          </p:cNvPr>
          <p:cNvSpPr txBox="1"/>
          <p:nvPr/>
        </p:nvSpPr>
        <p:spPr>
          <a:xfrm>
            <a:off x="108155" y="1209368"/>
            <a:ext cx="4807974" cy="2585323"/>
          </a:xfrm>
          <a:prstGeom prst="rect">
            <a:avLst/>
          </a:prstGeom>
          <a:noFill/>
        </p:spPr>
        <p:txBody>
          <a:bodyPr wrap="square" rtlCol="0">
            <a:spAutoFit/>
          </a:bodyPr>
          <a:lstStyle/>
          <a:p>
            <a:r>
              <a:rPr lang="en-IN" dirty="0"/>
              <a:t>We have used 3 ML algorithm:</a:t>
            </a:r>
          </a:p>
          <a:p>
            <a:r>
              <a:rPr lang="en-IN" dirty="0"/>
              <a:t>Logistic Regression</a:t>
            </a:r>
          </a:p>
          <a:p>
            <a:r>
              <a:rPr lang="en-IN" dirty="0"/>
              <a:t>Random Forest</a:t>
            </a:r>
          </a:p>
          <a:p>
            <a:r>
              <a:rPr lang="en-IN" dirty="0"/>
              <a:t>Decision Tree</a:t>
            </a:r>
          </a:p>
          <a:p>
            <a:endParaRPr lang="en-IN" dirty="0"/>
          </a:p>
          <a:p>
            <a:endParaRPr lang="en-IN" dirty="0"/>
          </a:p>
          <a:p>
            <a:endParaRPr lang="en-IN" dirty="0"/>
          </a:p>
          <a:p>
            <a:r>
              <a:rPr lang="en-IN" dirty="0"/>
              <a:t>Here in this slide we are prepping the data for the model training</a:t>
            </a:r>
          </a:p>
        </p:txBody>
      </p:sp>
    </p:spTree>
    <p:extLst>
      <p:ext uri="{BB962C8B-B14F-4D97-AF65-F5344CB8AC3E}">
        <p14:creationId xmlns:p14="http://schemas.microsoft.com/office/powerpoint/2010/main" val="2822375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CE4841-466F-A5CF-C64C-469142E7830A}"/>
              </a:ext>
            </a:extLst>
          </p:cNvPr>
          <p:cNvPicPr>
            <a:picLocks noChangeAspect="1"/>
          </p:cNvPicPr>
          <p:nvPr/>
        </p:nvPicPr>
        <p:blipFill>
          <a:blip r:embed="rId2"/>
          <a:stretch>
            <a:fillRect/>
          </a:stretch>
        </p:blipFill>
        <p:spPr>
          <a:xfrm>
            <a:off x="713624" y="177630"/>
            <a:ext cx="10764752" cy="4153480"/>
          </a:xfrm>
          <a:prstGeom prst="rect">
            <a:avLst/>
          </a:prstGeom>
        </p:spPr>
      </p:pic>
    </p:spTree>
    <p:extLst>
      <p:ext uri="{BB962C8B-B14F-4D97-AF65-F5344CB8AC3E}">
        <p14:creationId xmlns:p14="http://schemas.microsoft.com/office/powerpoint/2010/main" val="85105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A1735-985A-62E7-AD67-D86444D03AD2}"/>
              </a:ext>
            </a:extLst>
          </p:cNvPr>
          <p:cNvSpPr>
            <a:spLocks noGrp="1"/>
          </p:cNvSpPr>
          <p:nvPr>
            <p:ph type="title"/>
          </p:nvPr>
        </p:nvSpPr>
        <p:spPr/>
        <p:txBody>
          <a:bodyPr>
            <a:normAutofit/>
          </a:bodyPr>
          <a:lstStyle/>
          <a:p>
            <a:r>
              <a:rPr lang="en-US" sz="2800" b="1" dirty="0"/>
              <a:t>Detailed Breakdown of Objectives</a:t>
            </a:r>
            <a:endParaRPr lang="en-IN" sz="2800" dirty="0"/>
          </a:p>
        </p:txBody>
      </p:sp>
      <p:sp>
        <p:nvSpPr>
          <p:cNvPr id="3" name="Content Placeholder 2">
            <a:extLst>
              <a:ext uri="{FF2B5EF4-FFF2-40B4-BE49-F238E27FC236}">
                <a16:creationId xmlns:a16="http://schemas.microsoft.com/office/drawing/2014/main" id="{7131FB0B-9BC1-03D2-80BF-6AF184B3DCA6}"/>
              </a:ext>
            </a:extLst>
          </p:cNvPr>
          <p:cNvSpPr>
            <a:spLocks noGrp="1"/>
          </p:cNvSpPr>
          <p:nvPr>
            <p:ph idx="1"/>
          </p:nvPr>
        </p:nvSpPr>
        <p:spPr>
          <a:xfrm>
            <a:off x="506083" y="1288211"/>
            <a:ext cx="10847717" cy="4888752"/>
          </a:xfrm>
        </p:spPr>
        <p:txBody>
          <a:bodyPr>
            <a:noAutofit/>
          </a:bodyPr>
          <a:lstStyle/>
          <a:p>
            <a:pPr marL="0" indent="0">
              <a:buNone/>
            </a:pPr>
            <a:endParaRPr lang="en-US" sz="1200" b="1" dirty="0"/>
          </a:p>
          <a:p>
            <a:pPr marL="0" indent="0">
              <a:buNone/>
            </a:pPr>
            <a:r>
              <a:rPr lang="en-US" sz="1800" b="1" dirty="0"/>
              <a:t>a. </a:t>
            </a:r>
            <a:r>
              <a:rPr lang="en-US" sz="1800" b="1" u="sng" dirty="0"/>
              <a:t>Data Assessment and Preprocessing</a:t>
            </a:r>
          </a:p>
          <a:p>
            <a:pPr marL="0" indent="0">
              <a:buNone/>
            </a:pPr>
            <a:r>
              <a:rPr lang="en-US" sz="1400" b="1" dirty="0"/>
              <a:t>Evaluate Available Data:</a:t>
            </a:r>
            <a:r>
              <a:rPr lang="en-US" sz="1400" dirty="0"/>
              <a:t> Understand the dataset's structure, types of variables, and relevance.</a:t>
            </a:r>
          </a:p>
          <a:p>
            <a:pPr marL="0" indent="0">
              <a:buNone/>
            </a:pPr>
            <a:r>
              <a:rPr lang="en-US" sz="1400" b="1" dirty="0"/>
              <a:t>Handle Missing Values:</a:t>
            </a:r>
            <a:r>
              <a:rPr lang="en-US" sz="1400" dirty="0"/>
              <a:t> Identify and address gaps in the data using imputation or removal techniques.</a:t>
            </a:r>
          </a:p>
          <a:p>
            <a:pPr marL="0" indent="0">
              <a:buNone/>
            </a:pPr>
            <a:r>
              <a:rPr lang="en-US" sz="1400" b="1" dirty="0"/>
              <a:t>Encode Categorical Variables:</a:t>
            </a:r>
            <a:r>
              <a:rPr lang="en-US" sz="1400" dirty="0"/>
              <a:t> Convert non-numeric categories into numerical formats using techniques like One-Hot Encoding or Label Encoding.</a:t>
            </a:r>
          </a:p>
          <a:p>
            <a:pPr marL="0" indent="0">
              <a:buNone/>
            </a:pPr>
            <a:r>
              <a:rPr lang="en-US" sz="1400" b="1" dirty="0"/>
              <a:t>Feature Engineering:</a:t>
            </a:r>
            <a:r>
              <a:rPr lang="en-US" sz="1400" dirty="0"/>
              <a:t> Create new features that might better capture the underlying patterns (e.g., debt-to-income ratio).</a:t>
            </a:r>
          </a:p>
          <a:p>
            <a:pPr marL="0" indent="0">
              <a:buNone/>
            </a:pPr>
            <a:r>
              <a:rPr lang="en-US" sz="1800" b="1" dirty="0"/>
              <a:t>b. </a:t>
            </a:r>
            <a:r>
              <a:rPr lang="en-US" sz="1800" b="1" u="sng" dirty="0"/>
              <a:t>Exploratory Data Analysis (EDA)</a:t>
            </a:r>
          </a:p>
          <a:p>
            <a:pPr marL="0" indent="0">
              <a:buNone/>
            </a:pPr>
            <a:r>
              <a:rPr lang="en-US" sz="1400" b="1" dirty="0"/>
              <a:t>Identify Patterns and Trends:</a:t>
            </a:r>
            <a:r>
              <a:rPr lang="en-US" sz="1400" dirty="0"/>
              <a:t> Look for recurring themes or behaviors in the data.</a:t>
            </a:r>
          </a:p>
          <a:p>
            <a:pPr marL="0" indent="0">
              <a:buNone/>
            </a:pPr>
            <a:r>
              <a:rPr lang="en-US" sz="1400" b="1" dirty="0"/>
              <a:t>Analyze Relationships:</a:t>
            </a:r>
            <a:r>
              <a:rPr lang="en-US" sz="1400" dirty="0"/>
              <a:t> Examine how different variables interact, such as income vs. loan default rates.</a:t>
            </a:r>
          </a:p>
          <a:p>
            <a:pPr marL="0" indent="0">
              <a:buNone/>
            </a:pPr>
            <a:r>
              <a:rPr lang="en-US" sz="1400" b="1" dirty="0"/>
              <a:t>Key Factors to Explore:</a:t>
            </a:r>
            <a:r>
              <a:rPr lang="en-US" sz="1400" dirty="0"/>
              <a:t> CIBIL score, payment history, credit history, geographical location, profession, income, age, education.</a:t>
            </a:r>
          </a:p>
          <a:p>
            <a:pPr marL="0" indent="0">
              <a:buNone/>
            </a:pPr>
            <a:r>
              <a:rPr lang="en-US" sz="1800" b="1" dirty="0"/>
              <a:t>c. </a:t>
            </a:r>
            <a:r>
              <a:rPr lang="en-US" sz="1800" b="1" u="sng" dirty="0"/>
              <a:t>Descriptive Analysis</a:t>
            </a:r>
          </a:p>
          <a:p>
            <a:pPr marL="0" indent="0">
              <a:buNone/>
            </a:pPr>
            <a:r>
              <a:rPr lang="en-US" sz="1400" b="1" dirty="0"/>
              <a:t>Descriptive Statistics:</a:t>
            </a:r>
            <a:r>
              <a:rPr lang="en-US" sz="1400" dirty="0"/>
              <a:t> Calculate measures like mean, median, mode, standard deviation.</a:t>
            </a:r>
          </a:p>
          <a:p>
            <a:pPr marL="0" indent="0">
              <a:buNone/>
            </a:pPr>
            <a:r>
              <a:rPr lang="en-US" sz="1400" b="1" dirty="0"/>
              <a:t>Visualizations:</a:t>
            </a:r>
            <a:r>
              <a:rPr lang="en-US" sz="1400" dirty="0"/>
              <a:t> Create charts (histograms, bar charts, scatter plots) to represent data visually.</a:t>
            </a:r>
          </a:p>
          <a:p>
            <a:pPr marL="0" indent="0">
              <a:buNone/>
            </a:pPr>
            <a:r>
              <a:rPr lang="en-US" sz="1400" b="1" dirty="0"/>
              <a:t>Statistical Tests:</a:t>
            </a:r>
            <a:r>
              <a:rPr lang="en-US" sz="1400" dirty="0"/>
              <a:t> Perform tests (e.g., Chi-square, t-tests) to determine significant differences or associations</a:t>
            </a:r>
            <a:r>
              <a:rPr lang="en-US" sz="1200" dirty="0"/>
              <a:t>.</a:t>
            </a:r>
          </a:p>
        </p:txBody>
      </p:sp>
    </p:spTree>
    <p:extLst>
      <p:ext uri="{BB962C8B-B14F-4D97-AF65-F5344CB8AC3E}">
        <p14:creationId xmlns:p14="http://schemas.microsoft.com/office/powerpoint/2010/main" val="94185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81740A-BB63-F2EF-35E3-8FD4BD20E731}"/>
              </a:ext>
            </a:extLst>
          </p:cNvPr>
          <p:cNvPicPr>
            <a:picLocks noChangeAspect="1"/>
          </p:cNvPicPr>
          <p:nvPr/>
        </p:nvPicPr>
        <p:blipFill>
          <a:blip r:embed="rId2"/>
          <a:stretch>
            <a:fillRect/>
          </a:stretch>
        </p:blipFill>
        <p:spPr>
          <a:xfrm>
            <a:off x="8164472" y="403385"/>
            <a:ext cx="4130449" cy="5230501"/>
          </a:xfrm>
          <a:prstGeom prst="rect">
            <a:avLst/>
          </a:prstGeom>
        </p:spPr>
      </p:pic>
      <p:pic>
        <p:nvPicPr>
          <p:cNvPr id="5" name="Picture 4">
            <a:extLst>
              <a:ext uri="{FF2B5EF4-FFF2-40B4-BE49-F238E27FC236}">
                <a16:creationId xmlns:a16="http://schemas.microsoft.com/office/drawing/2014/main" id="{ED2285A0-E458-4B26-A83F-77BCDD9030D2}"/>
              </a:ext>
            </a:extLst>
          </p:cNvPr>
          <p:cNvPicPr>
            <a:picLocks noChangeAspect="1"/>
          </p:cNvPicPr>
          <p:nvPr/>
        </p:nvPicPr>
        <p:blipFill>
          <a:blip r:embed="rId3"/>
          <a:stretch>
            <a:fillRect/>
          </a:stretch>
        </p:blipFill>
        <p:spPr>
          <a:xfrm>
            <a:off x="0" y="393551"/>
            <a:ext cx="4611329" cy="5230500"/>
          </a:xfrm>
          <a:prstGeom prst="rect">
            <a:avLst/>
          </a:prstGeom>
        </p:spPr>
      </p:pic>
      <p:pic>
        <p:nvPicPr>
          <p:cNvPr id="7" name="Picture 6">
            <a:extLst>
              <a:ext uri="{FF2B5EF4-FFF2-40B4-BE49-F238E27FC236}">
                <a16:creationId xmlns:a16="http://schemas.microsoft.com/office/drawing/2014/main" id="{E9B3EB86-BC5B-866A-2BBA-D7E22F3733AB}"/>
              </a:ext>
            </a:extLst>
          </p:cNvPr>
          <p:cNvPicPr>
            <a:picLocks noChangeAspect="1"/>
          </p:cNvPicPr>
          <p:nvPr/>
        </p:nvPicPr>
        <p:blipFill>
          <a:blip r:embed="rId4"/>
          <a:stretch>
            <a:fillRect/>
          </a:stretch>
        </p:blipFill>
        <p:spPr>
          <a:xfrm>
            <a:off x="4097794" y="393551"/>
            <a:ext cx="4259625" cy="5230500"/>
          </a:xfrm>
          <a:prstGeom prst="rect">
            <a:avLst/>
          </a:prstGeom>
        </p:spPr>
      </p:pic>
      <p:sp>
        <p:nvSpPr>
          <p:cNvPr id="8" name="TextBox 7">
            <a:extLst>
              <a:ext uri="{FF2B5EF4-FFF2-40B4-BE49-F238E27FC236}">
                <a16:creationId xmlns:a16="http://schemas.microsoft.com/office/drawing/2014/main" id="{65E3AD9B-168D-D08A-C3A8-1069D1DCE2E7}"/>
              </a:ext>
            </a:extLst>
          </p:cNvPr>
          <p:cNvSpPr txBox="1"/>
          <p:nvPr/>
        </p:nvSpPr>
        <p:spPr>
          <a:xfrm>
            <a:off x="3598607" y="5820697"/>
            <a:ext cx="4565865" cy="369332"/>
          </a:xfrm>
          <a:prstGeom prst="rect">
            <a:avLst/>
          </a:prstGeom>
          <a:noFill/>
        </p:spPr>
        <p:txBody>
          <a:bodyPr wrap="none" rtlCol="0">
            <a:spAutoFit/>
          </a:bodyPr>
          <a:lstStyle/>
          <a:p>
            <a:r>
              <a:rPr lang="en-IN" dirty="0"/>
              <a:t>Here, we are training our three chosen Models</a:t>
            </a:r>
          </a:p>
        </p:txBody>
      </p:sp>
    </p:spTree>
    <p:extLst>
      <p:ext uri="{BB962C8B-B14F-4D97-AF65-F5344CB8AC3E}">
        <p14:creationId xmlns:p14="http://schemas.microsoft.com/office/powerpoint/2010/main" val="2343394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AA86EC-28E9-D99F-2403-84127209B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93" y="131107"/>
            <a:ext cx="4677861" cy="6595785"/>
          </a:xfrm>
          <a:prstGeom prst="rect">
            <a:avLst/>
          </a:prstGeom>
        </p:spPr>
      </p:pic>
      <p:sp>
        <p:nvSpPr>
          <p:cNvPr id="4" name="TextBox 3">
            <a:extLst>
              <a:ext uri="{FF2B5EF4-FFF2-40B4-BE49-F238E27FC236}">
                <a16:creationId xmlns:a16="http://schemas.microsoft.com/office/drawing/2014/main" id="{CDB6F36F-73B0-70B4-C18A-5862E69DEA59}"/>
              </a:ext>
            </a:extLst>
          </p:cNvPr>
          <p:cNvSpPr txBox="1"/>
          <p:nvPr/>
        </p:nvSpPr>
        <p:spPr>
          <a:xfrm>
            <a:off x="5161935" y="943897"/>
            <a:ext cx="6626942" cy="1477328"/>
          </a:xfrm>
          <a:prstGeom prst="rect">
            <a:avLst/>
          </a:prstGeom>
          <a:noFill/>
        </p:spPr>
        <p:txBody>
          <a:bodyPr wrap="square" rtlCol="0">
            <a:spAutoFit/>
          </a:bodyPr>
          <a:lstStyle/>
          <a:p>
            <a:r>
              <a:rPr lang="en-IN" dirty="0"/>
              <a:t>From the Classification report we can see that Random forest is out performing all the ML algorithms with a precision of 80.5%</a:t>
            </a:r>
          </a:p>
          <a:p>
            <a:r>
              <a:rPr lang="en-IN" dirty="0"/>
              <a:t>We further visualized the report using Line graph and confusion Matrix </a:t>
            </a:r>
          </a:p>
          <a:p>
            <a:endParaRPr lang="en-IN" dirty="0"/>
          </a:p>
        </p:txBody>
      </p:sp>
      <p:pic>
        <p:nvPicPr>
          <p:cNvPr id="6" name="Picture 5">
            <a:extLst>
              <a:ext uri="{FF2B5EF4-FFF2-40B4-BE49-F238E27FC236}">
                <a16:creationId xmlns:a16="http://schemas.microsoft.com/office/drawing/2014/main" id="{5E585C68-6D27-9C3F-BC0C-75345EAED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617" y="2157449"/>
            <a:ext cx="6903578" cy="4140894"/>
          </a:xfrm>
          <a:prstGeom prst="rect">
            <a:avLst/>
          </a:prstGeom>
        </p:spPr>
      </p:pic>
      <p:pic>
        <p:nvPicPr>
          <p:cNvPr id="8" name="Picture 7">
            <a:extLst>
              <a:ext uri="{FF2B5EF4-FFF2-40B4-BE49-F238E27FC236}">
                <a16:creationId xmlns:a16="http://schemas.microsoft.com/office/drawing/2014/main" id="{295C72F8-649D-3921-6BF9-CEBB345EC32E}"/>
              </a:ext>
            </a:extLst>
          </p:cNvPr>
          <p:cNvPicPr>
            <a:picLocks noChangeAspect="1"/>
          </p:cNvPicPr>
          <p:nvPr/>
        </p:nvPicPr>
        <p:blipFill>
          <a:blip r:embed="rId4"/>
          <a:stretch>
            <a:fillRect/>
          </a:stretch>
        </p:blipFill>
        <p:spPr>
          <a:xfrm>
            <a:off x="5938717" y="131107"/>
            <a:ext cx="4827606" cy="737652"/>
          </a:xfrm>
          <a:prstGeom prst="rect">
            <a:avLst/>
          </a:prstGeom>
        </p:spPr>
      </p:pic>
    </p:spTree>
    <p:extLst>
      <p:ext uri="{BB962C8B-B14F-4D97-AF65-F5344CB8AC3E}">
        <p14:creationId xmlns:p14="http://schemas.microsoft.com/office/powerpoint/2010/main" val="1366773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8FAB60-D3C7-7E14-C4D3-8DB76DB0AF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7765" y="492940"/>
            <a:ext cx="7301448" cy="5164747"/>
          </a:xfrm>
          <a:prstGeom prst="rect">
            <a:avLst/>
          </a:prstGeom>
        </p:spPr>
      </p:pic>
      <p:sp>
        <p:nvSpPr>
          <p:cNvPr id="4" name="TextBox 3">
            <a:extLst>
              <a:ext uri="{FF2B5EF4-FFF2-40B4-BE49-F238E27FC236}">
                <a16:creationId xmlns:a16="http://schemas.microsoft.com/office/drawing/2014/main" id="{EA64D050-BB53-31B8-77BD-4B6548BD6E09}"/>
              </a:ext>
            </a:extLst>
          </p:cNvPr>
          <p:cNvSpPr txBox="1"/>
          <p:nvPr/>
        </p:nvSpPr>
        <p:spPr>
          <a:xfrm>
            <a:off x="167148" y="658761"/>
            <a:ext cx="4080387" cy="1200329"/>
          </a:xfrm>
          <a:prstGeom prst="rect">
            <a:avLst/>
          </a:prstGeom>
          <a:noFill/>
        </p:spPr>
        <p:txBody>
          <a:bodyPr wrap="square" rtlCol="0">
            <a:spAutoFit/>
          </a:bodyPr>
          <a:lstStyle/>
          <a:p>
            <a:r>
              <a:rPr lang="en-IN" dirty="0"/>
              <a:t>Looking at the data and graph we have decide to use Random Forest as our chosen model due it’s better performance Rate</a:t>
            </a:r>
          </a:p>
        </p:txBody>
      </p:sp>
    </p:spTree>
    <p:extLst>
      <p:ext uri="{BB962C8B-B14F-4D97-AF65-F5344CB8AC3E}">
        <p14:creationId xmlns:p14="http://schemas.microsoft.com/office/powerpoint/2010/main" val="2705203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9E5ACB-E393-71B3-7E95-23CBD6584099}"/>
              </a:ext>
            </a:extLst>
          </p:cNvPr>
          <p:cNvPicPr>
            <a:picLocks noChangeAspect="1"/>
          </p:cNvPicPr>
          <p:nvPr/>
        </p:nvPicPr>
        <p:blipFill>
          <a:blip r:embed="rId2"/>
          <a:stretch>
            <a:fillRect/>
          </a:stretch>
        </p:blipFill>
        <p:spPr>
          <a:xfrm>
            <a:off x="432640" y="883812"/>
            <a:ext cx="8931080" cy="5684136"/>
          </a:xfrm>
          <a:prstGeom prst="rect">
            <a:avLst/>
          </a:prstGeom>
        </p:spPr>
      </p:pic>
      <p:sp>
        <p:nvSpPr>
          <p:cNvPr id="4" name="TextBox 3">
            <a:extLst>
              <a:ext uri="{FF2B5EF4-FFF2-40B4-BE49-F238E27FC236}">
                <a16:creationId xmlns:a16="http://schemas.microsoft.com/office/drawing/2014/main" id="{408DD6DE-8D74-8CCB-D1BA-1CE3F53E440C}"/>
              </a:ext>
            </a:extLst>
          </p:cNvPr>
          <p:cNvSpPr txBox="1"/>
          <p:nvPr/>
        </p:nvSpPr>
        <p:spPr>
          <a:xfrm>
            <a:off x="432640" y="186813"/>
            <a:ext cx="11346405" cy="369332"/>
          </a:xfrm>
          <a:prstGeom prst="rect">
            <a:avLst/>
          </a:prstGeom>
          <a:noFill/>
        </p:spPr>
        <p:txBody>
          <a:bodyPr wrap="square" rtlCol="0">
            <a:spAutoFit/>
          </a:bodyPr>
          <a:lstStyle/>
          <a:p>
            <a:r>
              <a:rPr lang="en-IN" dirty="0"/>
              <a:t>We further Tuned our model with Hyperparameter using Random Search</a:t>
            </a:r>
          </a:p>
        </p:txBody>
      </p:sp>
    </p:spTree>
    <p:extLst>
      <p:ext uri="{BB962C8B-B14F-4D97-AF65-F5344CB8AC3E}">
        <p14:creationId xmlns:p14="http://schemas.microsoft.com/office/powerpoint/2010/main" val="2546053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103816-0CB2-FD9B-7E46-3F77EBB54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229" y="559849"/>
            <a:ext cx="8573243" cy="5128704"/>
          </a:xfrm>
          <a:prstGeom prst="rect">
            <a:avLst/>
          </a:prstGeom>
        </p:spPr>
      </p:pic>
      <p:sp>
        <p:nvSpPr>
          <p:cNvPr id="4" name="TextBox 3">
            <a:extLst>
              <a:ext uri="{FF2B5EF4-FFF2-40B4-BE49-F238E27FC236}">
                <a16:creationId xmlns:a16="http://schemas.microsoft.com/office/drawing/2014/main" id="{339B9886-10B7-4A24-72B4-82C714FA71E3}"/>
              </a:ext>
            </a:extLst>
          </p:cNvPr>
          <p:cNvSpPr txBox="1"/>
          <p:nvPr/>
        </p:nvSpPr>
        <p:spPr>
          <a:xfrm>
            <a:off x="294968" y="589935"/>
            <a:ext cx="2723535" cy="3416320"/>
          </a:xfrm>
          <a:prstGeom prst="rect">
            <a:avLst/>
          </a:prstGeom>
          <a:noFill/>
        </p:spPr>
        <p:txBody>
          <a:bodyPr wrap="square" rtlCol="0">
            <a:spAutoFit/>
          </a:bodyPr>
          <a:lstStyle/>
          <a:p>
            <a:r>
              <a:rPr lang="en-IN" dirty="0"/>
              <a:t>We further check the Feature importance</a:t>
            </a:r>
          </a:p>
          <a:p>
            <a:endParaRPr lang="en-IN" dirty="0"/>
          </a:p>
          <a:p>
            <a:endParaRPr lang="en-IN" dirty="0"/>
          </a:p>
          <a:p>
            <a:endParaRPr lang="en-IN" dirty="0"/>
          </a:p>
          <a:p>
            <a:r>
              <a:rPr lang="en-IN" dirty="0"/>
              <a:t>From the graph we obtained we can understand that PERFORM_CNS.SCORE has the highest importance followed by </a:t>
            </a:r>
            <a:r>
              <a:rPr lang="en-IN" dirty="0" err="1"/>
              <a:t>Branch_Id</a:t>
            </a:r>
            <a:r>
              <a:rPr lang="en-IN" dirty="0"/>
              <a:t> and so on..</a:t>
            </a:r>
          </a:p>
        </p:txBody>
      </p:sp>
    </p:spTree>
    <p:extLst>
      <p:ext uri="{BB962C8B-B14F-4D97-AF65-F5344CB8AC3E}">
        <p14:creationId xmlns:p14="http://schemas.microsoft.com/office/powerpoint/2010/main" val="1440963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E9312-5FD2-95B2-65F3-742FB0022AD4}"/>
              </a:ext>
            </a:extLst>
          </p:cNvPr>
          <p:cNvPicPr>
            <a:picLocks noChangeAspect="1"/>
          </p:cNvPicPr>
          <p:nvPr/>
        </p:nvPicPr>
        <p:blipFill>
          <a:blip r:embed="rId2"/>
          <a:stretch>
            <a:fillRect/>
          </a:stretch>
        </p:blipFill>
        <p:spPr>
          <a:xfrm>
            <a:off x="4420841" y="38663"/>
            <a:ext cx="7342215" cy="5469845"/>
          </a:xfrm>
          <a:prstGeom prst="rect">
            <a:avLst/>
          </a:prstGeom>
        </p:spPr>
      </p:pic>
      <p:sp>
        <p:nvSpPr>
          <p:cNvPr id="5" name="TextBox 4">
            <a:extLst>
              <a:ext uri="{FF2B5EF4-FFF2-40B4-BE49-F238E27FC236}">
                <a16:creationId xmlns:a16="http://schemas.microsoft.com/office/drawing/2014/main" id="{EF8B32CD-AB15-2211-6BA3-9A6B26C88A38}"/>
              </a:ext>
            </a:extLst>
          </p:cNvPr>
          <p:cNvSpPr txBox="1"/>
          <p:nvPr/>
        </p:nvSpPr>
        <p:spPr>
          <a:xfrm>
            <a:off x="334297" y="432619"/>
            <a:ext cx="3057832" cy="2862322"/>
          </a:xfrm>
          <a:prstGeom prst="rect">
            <a:avLst/>
          </a:prstGeom>
          <a:noFill/>
        </p:spPr>
        <p:txBody>
          <a:bodyPr wrap="square" rtlCol="0">
            <a:spAutoFit/>
          </a:bodyPr>
          <a:lstStyle/>
          <a:p>
            <a:r>
              <a:rPr lang="en-IN" dirty="0"/>
              <a:t>From this graph we can infer that:</a:t>
            </a:r>
          </a:p>
          <a:p>
            <a:r>
              <a:rPr lang="en-IN" dirty="0"/>
              <a:t> Self-employed have more loan Defaults compared to Salaried People</a:t>
            </a:r>
          </a:p>
          <a:p>
            <a:endParaRPr lang="en-IN" dirty="0"/>
          </a:p>
          <a:p>
            <a:r>
              <a:rPr lang="en-IN" dirty="0"/>
              <a:t>ST-12(State code) has more of Self Employed Defaulters and</a:t>
            </a:r>
          </a:p>
          <a:p>
            <a:r>
              <a:rPr lang="en-IN" dirty="0"/>
              <a:t>ST-07 has the most Salaried Defaulters</a:t>
            </a:r>
          </a:p>
        </p:txBody>
      </p:sp>
      <p:pic>
        <p:nvPicPr>
          <p:cNvPr id="7" name="Picture 6">
            <a:extLst>
              <a:ext uri="{FF2B5EF4-FFF2-40B4-BE49-F238E27FC236}">
                <a16:creationId xmlns:a16="http://schemas.microsoft.com/office/drawing/2014/main" id="{07CC3492-D78A-DBAF-ABC6-0B112898570B}"/>
              </a:ext>
            </a:extLst>
          </p:cNvPr>
          <p:cNvPicPr>
            <a:picLocks noChangeAspect="1"/>
          </p:cNvPicPr>
          <p:nvPr/>
        </p:nvPicPr>
        <p:blipFill>
          <a:blip r:embed="rId3"/>
          <a:stretch>
            <a:fillRect/>
          </a:stretch>
        </p:blipFill>
        <p:spPr>
          <a:xfrm>
            <a:off x="4420841" y="5508508"/>
            <a:ext cx="7757652" cy="1349492"/>
          </a:xfrm>
          <a:prstGeom prst="rect">
            <a:avLst/>
          </a:prstGeom>
        </p:spPr>
      </p:pic>
    </p:spTree>
    <p:extLst>
      <p:ext uri="{BB962C8B-B14F-4D97-AF65-F5344CB8AC3E}">
        <p14:creationId xmlns:p14="http://schemas.microsoft.com/office/powerpoint/2010/main" val="13890014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696FEF-10BA-839D-1F7D-10E3E243D4F7}"/>
              </a:ext>
            </a:extLst>
          </p:cNvPr>
          <p:cNvPicPr>
            <a:picLocks noChangeAspect="1"/>
          </p:cNvPicPr>
          <p:nvPr/>
        </p:nvPicPr>
        <p:blipFill>
          <a:blip r:embed="rId2"/>
          <a:stretch>
            <a:fillRect/>
          </a:stretch>
        </p:blipFill>
        <p:spPr>
          <a:xfrm>
            <a:off x="4394386" y="-87762"/>
            <a:ext cx="7797614" cy="5665479"/>
          </a:xfrm>
          <a:prstGeom prst="rect">
            <a:avLst/>
          </a:prstGeom>
        </p:spPr>
      </p:pic>
      <p:pic>
        <p:nvPicPr>
          <p:cNvPr id="5" name="Picture 4">
            <a:extLst>
              <a:ext uri="{FF2B5EF4-FFF2-40B4-BE49-F238E27FC236}">
                <a16:creationId xmlns:a16="http://schemas.microsoft.com/office/drawing/2014/main" id="{ABAFBCD8-150C-A49A-DEEE-1B62A466817D}"/>
              </a:ext>
            </a:extLst>
          </p:cNvPr>
          <p:cNvPicPr>
            <a:picLocks noChangeAspect="1"/>
          </p:cNvPicPr>
          <p:nvPr/>
        </p:nvPicPr>
        <p:blipFill>
          <a:blip r:embed="rId3"/>
          <a:stretch>
            <a:fillRect/>
          </a:stretch>
        </p:blipFill>
        <p:spPr>
          <a:xfrm>
            <a:off x="5159024" y="5508890"/>
            <a:ext cx="6901643" cy="1344194"/>
          </a:xfrm>
          <a:prstGeom prst="rect">
            <a:avLst/>
          </a:prstGeom>
        </p:spPr>
      </p:pic>
      <p:sp>
        <p:nvSpPr>
          <p:cNvPr id="6" name="TextBox 5">
            <a:extLst>
              <a:ext uri="{FF2B5EF4-FFF2-40B4-BE49-F238E27FC236}">
                <a16:creationId xmlns:a16="http://schemas.microsoft.com/office/drawing/2014/main" id="{1EF31FE1-1464-7153-FA6F-091DA21D2FDC}"/>
              </a:ext>
            </a:extLst>
          </p:cNvPr>
          <p:cNvSpPr txBox="1"/>
          <p:nvPr/>
        </p:nvSpPr>
        <p:spPr>
          <a:xfrm>
            <a:off x="245806" y="560439"/>
            <a:ext cx="4148580" cy="3970318"/>
          </a:xfrm>
          <a:prstGeom prst="rect">
            <a:avLst/>
          </a:prstGeom>
          <a:noFill/>
        </p:spPr>
        <p:txBody>
          <a:bodyPr wrap="square" rtlCol="0">
            <a:spAutoFit/>
          </a:bodyPr>
          <a:lstStyle/>
          <a:p>
            <a:r>
              <a:rPr lang="en-IN" dirty="0"/>
              <a:t>Here we created a comparison graph for the flags:</a:t>
            </a:r>
          </a:p>
          <a:p>
            <a:endParaRPr lang="en-IN" dirty="0"/>
          </a:p>
          <a:p>
            <a:r>
              <a:rPr lang="en-IN" dirty="0"/>
              <a:t>What we realised from this graph was that:</a:t>
            </a:r>
          </a:p>
          <a:p>
            <a:endParaRPr lang="en-IN" dirty="0"/>
          </a:p>
          <a:p>
            <a:r>
              <a:rPr lang="en-IN" dirty="0"/>
              <a:t>Most of the loan Defaulters do not have the data :</a:t>
            </a:r>
          </a:p>
          <a:p>
            <a:r>
              <a:rPr lang="en-IN" dirty="0"/>
              <a:t>Mobile no</a:t>
            </a:r>
          </a:p>
          <a:p>
            <a:r>
              <a:rPr lang="en-IN" dirty="0"/>
              <a:t>Aadhar </a:t>
            </a:r>
          </a:p>
          <a:p>
            <a:r>
              <a:rPr lang="en-IN" dirty="0"/>
              <a:t>PAN</a:t>
            </a:r>
          </a:p>
          <a:p>
            <a:r>
              <a:rPr lang="en-IN" dirty="0"/>
              <a:t>Voter Id</a:t>
            </a:r>
          </a:p>
          <a:p>
            <a:r>
              <a:rPr lang="en-IN" dirty="0"/>
              <a:t>Driving ID</a:t>
            </a:r>
          </a:p>
          <a:p>
            <a:r>
              <a:rPr lang="en-IN" dirty="0"/>
              <a:t>Passport</a:t>
            </a:r>
          </a:p>
        </p:txBody>
      </p:sp>
    </p:spTree>
    <p:extLst>
      <p:ext uri="{BB962C8B-B14F-4D97-AF65-F5344CB8AC3E}">
        <p14:creationId xmlns:p14="http://schemas.microsoft.com/office/powerpoint/2010/main" val="3716323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27CA2-8093-1173-BB4F-3373D0E25D16}"/>
              </a:ext>
            </a:extLst>
          </p:cNvPr>
          <p:cNvSpPr txBox="1"/>
          <p:nvPr/>
        </p:nvSpPr>
        <p:spPr>
          <a:xfrm>
            <a:off x="1700981" y="2212258"/>
            <a:ext cx="8308258" cy="1754326"/>
          </a:xfrm>
          <a:prstGeom prst="rect">
            <a:avLst/>
          </a:prstGeom>
          <a:noFill/>
        </p:spPr>
        <p:txBody>
          <a:bodyPr wrap="square" rtlCol="0">
            <a:spAutoFit/>
          </a:bodyPr>
          <a:lstStyle/>
          <a:p>
            <a:pPr algn="ctr"/>
            <a:r>
              <a:rPr lang="en-IN" sz="3600" dirty="0"/>
              <a:t>Taking things further we also made a flask application to deploy our Model the preview we have on the next slide</a:t>
            </a:r>
          </a:p>
        </p:txBody>
      </p:sp>
    </p:spTree>
    <p:extLst>
      <p:ext uri="{BB962C8B-B14F-4D97-AF65-F5344CB8AC3E}">
        <p14:creationId xmlns:p14="http://schemas.microsoft.com/office/powerpoint/2010/main" val="946464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oan Default Prediction - Google Chrome 2024-09-11 01-30-34">
            <a:hlinkClick r:id="" action="ppaction://media"/>
            <a:extLst>
              <a:ext uri="{FF2B5EF4-FFF2-40B4-BE49-F238E27FC236}">
                <a16:creationId xmlns:a16="http://schemas.microsoft.com/office/drawing/2014/main" id="{7B08A52C-363B-B1D8-AB55-0085FBEAE3F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599" y="288823"/>
            <a:ext cx="11169445" cy="5933768"/>
          </a:xfrm>
          <a:prstGeom prst="rect">
            <a:avLst/>
          </a:prstGeom>
        </p:spPr>
      </p:pic>
    </p:spTree>
    <p:extLst>
      <p:ext uri="{BB962C8B-B14F-4D97-AF65-F5344CB8AC3E}">
        <p14:creationId xmlns:p14="http://schemas.microsoft.com/office/powerpoint/2010/main" val="2079529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FF3C18-75C8-2C15-B0DD-DD60A5CF9E3D}"/>
              </a:ext>
            </a:extLst>
          </p:cNvPr>
          <p:cNvPicPr>
            <a:picLocks noChangeAspect="1"/>
          </p:cNvPicPr>
          <p:nvPr/>
        </p:nvPicPr>
        <p:blipFill>
          <a:blip r:embed="rId2"/>
          <a:stretch>
            <a:fillRect/>
          </a:stretch>
        </p:blipFill>
        <p:spPr>
          <a:xfrm>
            <a:off x="50380" y="0"/>
            <a:ext cx="12091239" cy="6858000"/>
          </a:xfrm>
          <a:prstGeom prst="rect">
            <a:avLst/>
          </a:prstGeom>
        </p:spPr>
      </p:pic>
    </p:spTree>
    <p:extLst>
      <p:ext uri="{BB962C8B-B14F-4D97-AF65-F5344CB8AC3E}">
        <p14:creationId xmlns:p14="http://schemas.microsoft.com/office/powerpoint/2010/main" val="138194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2C32-34BE-7E29-FC7B-DC614A272C4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8806465-A153-F89B-76F3-215A6FF549F4}"/>
              </a:ext>
            </a:extLst>
          </p:cNvPr>
          <p:cNvSpPr>
            <a:spLocks noGrp="1"/>
          </p:cNvSpPr>
          <p:nvPr>
            <p:ph idx="1"/>
          </p:nvPr>
        </p:nvSpPr>
        <p:spPr/>
        <p:txBody>
          <a:bodyPr/>
          <a:lstStyle/>
          <a:p>
            <a:pPr marL="0" indent="0">
              <a:buNone/>
            </a:pPr>
            <a:r>
              <a:rPr lang="en-US" sz="1800" b="1" u="sng" dirty="0"/>
              <a:t>d. Credit Risk Assessment</a:t>
            </a:r>
          </a:p>
          <a:p>
            <a:pPr marL="0" indent="0">
              <a:buNone/>
            </a:pPr>
            <a:r>
              <a:rPr lang="en-US" sz="1400" b="1" dirty="0"/>
              <a:t>Evaluate Creditworthiness:</a:t>
            </a:r>
            <a:r>
              <a:rPr lang="en-US" sz="1400" dirty="0"/>
              <a:t> Use demographic information, credit scores, payment and credit history to assess the likelihood of loan repayment.</a:t>
            </a:r>
          </a:p>
          <a:p>
            <a:pPr marL="0" indent="0">
              <a:buNone/>
            </a:pPr>
            <a:r>
              <a:rPr lang="en-US" sz="1400" b="1" dirty="0"/>
              <a:t>Risk Factors:</a:t>
            </a:r>
            <a:r>
              <a:rPr lang="en-US" sz="1400" dirty="0"/>
              <a:t> Identify which factors most significantly impact credit risk.</a:t>
            </a:r>
          </a:p>
          <a:p>
            <a:pPr marL="0" indent="0">
              <a:buNone/>
            </a:pPr>
            <a:r>
              <a:rPr lang="en-US" sz="1800" b="1" u="sng" dirty="0"/>
              <a:t>e. Predictive Modeling</a:t>
            </a:r>
          </a:p>
          <a:p>
            <a:pPr marL="0" indent="0">
              <a:buNone/>
            </a:pPr>
            <a:r>
              <a:rPr lang="en-US" sz="1400" b="1" dirty="0"/>
              <a:t>Build Models:</a:t>
            </a:r>
            <a:r>
              <a:rPr lang="en-US" sz="1400" dirty="0"/>
              <a:t> Develop machine learning models to predict loan defaults.</a:t>
            </a:r>
          </a:p>
          <a:p>
            <a:pPr marL="0" indent="0">
              <a:buNone/>
            </a:pPr>
            <a:r>
              <a:rPr lang="en-US" sz="1400" b="1" dirty="0"/>
              <a:t>Algorithms to Consider:</a:t>
            </a:r>
            <a:r>
              <a:rPr lang="en-US" sz="1400" dirty="0"/>
              <a:t> Logistic Regression, Decision Trees, Random Forests, Gradient Boosting.</a:t>
            </a:r>
          </a:p>
          <a:p>
            <a:pPr marL="0" indent="0">
              <a:buNone/>
            </a:pPr>
            <a:r>
              <a:rPr lang="en-US" sz="1400" b="1" dirty="0"/>
              <a:t>Feature Selection:</a:t>
            </a:r>
            <a:r>
              <a:rPr lang="en-US" sz="1400" dirty="0"/>
              <a:t> Choose relevant features that contribute most to the prediction.</a:t>
            </a:r>
          </a:p>
          <a:p>
            <a:pPr marL="0" indent="0">
              <a:buNone/>
            </a:pPr>
            <a:r>
              <a:rPr lang="en-US" sz="1800" b="1" u="sng" dirty="0"/>
              <a:t>f. Evaluation and Recommendations</a:t>
            </a:r>
          </a:p>
          <a:p>
            <a:pPr marL="0" indent="0">
              <a:buNone/>
            </a:pPr>
            <a:r>
              <a:rPr lang="en-US" sz="1400" b="1" dirty="0"/>
              <a:t>Assess Model Performance:</a:t>
            </a:r>
            <a:r>
              <a:rPr lang="en-US" sz="1400" dirty="0"/>
              <a:t> Use metrics like Accuracy, Precision, Recall, F1-Score, ROC-AUC.</a:t>
            </a:r>
          </a:p>
          <a:p>
            <a:pPr marL="0" indent="0">
              <a:buNone/>
            </a:pPr>
            <a:r>
              <a:rPr lang="en-US" sz="1400" b="1" dirty="0"/>
              <a:t>Insights on Credit Risk:</a:t>
            </a:r>
            <a:r>
              <a:rPr lang="en-US" sz="1400" dirty="0"/>
              <a:t> Highlight key factors influencing creditworthiness.</a:t>
            </a:r>
          </a:p>
          <a:p>
            <a:pPr marL="0" indent="0">
              <a:buNone/>
            </a:pPr>
            <a:r>
              <a:rPr lang="en-US" sz="1400" b="1" dirty="0"/>
              <a:t>Recommendations:</a:t>
            </a:r>
            <a:r>
              <a:rPr lang="en-US" sz="1400" dirty="0"/>
              <a:t> Suggest strategies to improve credit assessment and loan disbursal, such as refining the scoring model or targeting specific customer segments.</a:t>
            </a:r>
          </a:p>
          <a:p>
            <a:endParaRPr lang="en-IN" dirty="0"/>
          </a:p>
        </p:txBody>
      </p:sp>
    </p:spTree>
    <p:extLst>
      <p:ext uri="{BB962C8B-B14F-4D97-AF65-F5344CB8AC3E}">
        <p14:creationId xmlns:p14="http://schemas.microsoft.com/office/powerpoint/2010/main" val="516895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2AAF51-471B-A49F-8079-80368029C6BA}"/>
              </a:ext>
            </a:extLst>
          </p:cNvPr>
          <p:cNvPicPr>
            <a:picLocks noChangeAspect="1"/>
          </p:cNvPicPr>
          <p:nvPr/>
        </p:nvPicPr>
        <p:blipFill>
          <a:blip r:embed="rId2"/>
          <a:stretch>
            <a:fillRect/>
          </a:stretch>
        </p:blipFill>
        <p:spPr>
          <a:xfrm>
            <a:off x="0" y="14088"/>
            <a:ext cx="12192000" cy="6829823"/>
          </a:xfrm>
          <a:prstGeom prst="rect">
            <a:avLst/>
          </a:prstGeom>
        </p:spPr>
      </p:pic>
    </p:spTree>
    <p:extLst>
      <p:ext uri="{BB962C8B-B14F-4D97-AF65-F5344CB8AC3E}">
        <p14:creationId xmlns:p14="http://schemas.microsoft.com/office/powerpoint/2010/main" val="4293956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CE9DB-B7BB-6550-03EC-0ECD80B2836B}"/>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16D4E2C4-A4A2-5E7A-F838-10967CD990C6}"/>
              </a:ext>
            </a:extLst>
          </p:cNvPr>
          <p:cNvSpPr>
            <a:spLocks noGrp="1"/>
          </p:cNvSpPr>
          <p:nvPr>
            <p:ph idx="1"/>
          </p:nvPr>
        </p:nvSpPr>
        <p:spPr/>
        <p:txBody>
          <a:bodyPr/>
          <a:lstStyle/>
          <a:p>
            <a:r>
              <a:rPr lang="en-IN" dirty="0"/>
              <a:t> PERFORM_CNS.SCORE has the highest importance </a:t>
            </a:r>
            <a:r>
              <a:rPr lang="en-US" dirty="0"/>
              <a:t>emerges as a significant predictor, with lower scores indicating higher default risk .</a:t>
            </a:r>
          </a:p>
          <a:p>
            <a:r>
              <a:rPr lang="en-IN" dirty="0"/>
              <a:t>Self-employed have more loan Defaults compared to Salaried People</a:t>
            </a:r>
          </a:p>
          <a:p>
            <a:r>
              <a:rPr lang="en-US" dirty="0"/>
              <a:t>Other factors such as loan amount, asset cost, LTV, employment type, and the presence of certain flags also contribute to the likelihood of default. </a:t>
            </a:r>
          </a:p>
          <a:p>
            <a:r>
              <a:rPr lang="en-IN" dirty="0"/>
              <a:t>Largest number of loan is taken from Karnataka</a:t>
            </a:r>
          </a:p>
          <a:p>
            <a:r>
              <a:rPr lang="en-IN" dirty="0"/>
              <a:t>And largest number of defaulters are also from Karnataka</a:t>
            </a:r>
          </a:p>
          <a:p>
            <a:endParaRPr lang="en-IN" dirty="0"/>
          </a:p>
          <a:p>
            <a:endParaRPr lang="en-IN" dirty="0"/>
          </a:p>
        </p:txBody>
      </p:sp>
    </p:spTree>
    <p:extLst>
      <p:ext uri="{BB962C8B-B14F-4D97-AF65-F5344CB8AC3E}">
        <p14:creationId xmlns:p14="http://schemas.microsoft.com/office/powerpoint/2010/main" val="2585744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D9E385-0E2F-19A9-E9DF-4F68090BF3E2}"/>
              </a:ext>
            </a:extLst>
          </p:cNvPr>
          <p:cNvPicPr>
            <a:picLocks noChangeAspect="1"/>
          </p:cNvPicPr>
          <p:nvPr/>
        </p:nvPicPr>
        <p:blipFill>
          <a:blip r:embed="rId2"/>
          <a:stretch>
            <a:fillRect/>
          </a:stretch>
        </p:blipFill>
        <p:spPr>
          <a:xfrm>
            <a:off x="500112" y="315912"/>
            <a:ext cx="5065592" cy="6176963"/>
          </a:xfrm>
          <a:prstGeom prst="rect">
            <a:avLst/>
          </a:prstGeom>
        </p:spPr>
      </p:pic>
      <p:sp>
        <p:nvSpPr>
          <p:cNvPr id="6" name="TextBox 5">
            <a:extLst>
              <a:ext uri="{FF2B5EF4-FFF2-40B4-BE49-F238E27FC236}">
                <a16:creationId xmlns:a16="http://schemas.microsoft.com/office/drawing/2014/main" id="{3D727A8B-9231-A96E-2214-D7ACD1DE261F}"/>
              </a:ext>
            </a:extLst>
          </p:cNvPr>
          <p:cNvSpPr txBox="1"/>
          <p:nvPr/>
        </p:nvSpPr>
        <p:spPr>
          <a:xfrm>
            <a:off x="6705600" y="2164080"/>
            <a:ext cx="5161280" cy="369332"/>
          </a:xfrm>
          <a:prstGeom prst="rect">
            <a:avLst/>
          </a:prstGeom>
          <a:noFill/>
        </p:spPr>
        <p:txBody>
          <a:bodyPr wrap="square" rtlCol="0">
            <a:spAutoFit/>
          </a:bodyPr>
          <a:lstStyle/>
          <a:p>
            <a:r>
              <a:rPr lang="en-IN" dirty="0"/>
              <a:t>Accuracy of imbalanced data</a:t>
            </a:r>
          </a:p>
        </p:txBody>
      </p:sp>
    </p:spTree>
    <p:extLst>
      <p:ext uri="{BB962C8B-B14F-4D97-AF65-F5344CB8AC3E}">
        <p14:creationId xmlns:p14="http://schemas.microsoft.com/office/powerpoint/2010/main" val="2424463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5AC01-3242-72BC-AEFF-7ACF77F52D7E}"/>
              </a:ext>
            </a:extLst>
          </p:cNvPr>
          <p:cNvSpPr>
            <a:spLocks noGrp="1"/>
          </p:cNvSpPr>
          <p:nvPr>
            <p:ph type="title"/>
          </p:nvPr>
        </p:nvSpPr>
        <p:spPr/>
        <p:txBody>
          <a:bodyPr>
            <a:normAutofit/>
          </a:bodyPr>
          <a:lstStyle/>
          <a:p>
            <a:r>
              <a:rPr lang="en-IN" sz="2800" b="1" dirty="0"/>
              <a:t>Approaching Each Checkpoint</a:t>
            </a:r>
          </a:p>
        </p:txBody>
      </p:sp>
      <p:sp>
        <p:nvSpPr>
          <p:cNvPr id="3" name="Content Placeholder 2">
            <a:extLst>
              <a:ext uri="{FF2B5EF4-FFF2-40B4-BE49-F238E27FC236}">
                <a16:creationId xmlns:a16="http://schemas.microsoft.com/office/drawing/2014/main" id="{9CA6A39B-C7B5-2575-85DB-D9EF21E82AF9}"/>
              </a:ext>
            </a:extLst>
          </p:cNvPr>
          <p:cNvSpPr>
            <a:spLocks noGrp="1"/>
          </p:cNvSpPr>
          <p:nvPr>
            <p:ph idx="1"/>
          </p:nvPr>
        </p:nvSpPr>
        <p:spPr/>
        <p:txBody>
          <a:bodyPr>
            <a:normAutofit fontScale="92500" lnSpcReduction="20000"/>
          </a:bodyPr>
          <a:lstStyle/>
          <a:p>
            <a:pPr marL="0" indent="0">
              <a:buNone/>
            </a:pPr>
            <a:r>
              <a:rPr lang="en-IN" b="1" dirty="0"/>
              <a:t>Checkpoint 1: Data Manipulation and EDA </a:t>
            </a:r>
          </a:p>
          <a:p>
            <a:pPr>
              <a:buFont typeface="+mj-lt"/>
              <a:buAutoNum type="arabicPeriod"/>
            </a:pPr>
            <a:r>
              <a:rPr lang="en-IN" b="1" dirty="0"/>
              <a:t>Data Manipulation and Visualization using Python</a:t>
            </a:r>
            <a:endParaRPr lang="en-IN" dirty="0"/>
          </a:p>
          <a:p>
            <a:pPr marL="457200" lvl="1" indent="0">
              <a:buNone/>
            </a:pPr>
            <a:r>
              <a:rPr lang="en-IN" b="1" dirty="0"/>
              <a:t>Tools:</a:t>
            </a:r>
            <a:r>
              <a:rPr lang="en-IN" dirty="0"/>
              <a:t> Python libraries like Pandas, NumPy, Matplotlib, Seaborn.</a:t>
            </a:r>
          </a:p>
          <a:p>
            <a:pPr marL="457200" lvl="1" indent="0">
              <a:buNone/>
            </a:pPr>
            <a:r>
              <a:rPr lang="en-IN" b="1" dirty="0"/>
              <a:t>Tasks:</a:t>
            </a:r>
            <a:endParaRPr lang="en-IN" dirty="0"/>
          </a:p>
          <a:p>
            <a:pPr marL="1143000" lvl="2" indent="-228600">
              <a:buFont typeface="+mj-lt"/>
              <a:buAutoNum type="arabicPeriod"/>
            </a:pPr>
            <a:r>
              <a:rPr lang="en-IN" dirty="0"/>
              <a:t>Load and clean the dataset.</a:t>
            </a:r>
          </a:p>
          <a:p>
            <a:pPr marL="1143000" lvl="2" indent="-228600">
              <a:buFont typeface="+mj-lt"/>
              <a:buAutoNum type="arabicPeriod"/>
            </a:pPr>
            <a:r>
              <a:rPr lang="en-IN" dirty="0"/>
              <a:t>Handle missing values and encode categorical variables.</a:t>
            </a:r>
          </a:p>
          <a:p>
            <a:pPr marL="1143000" lvl="2" indent="-228600">
              <a:buFont typeface="+mj-lt"/>
              <a:buAutoNum type="arabicPeriod"/>
            </a:pPr>
            <a:r>
              <a:rPr lang="en-IN" dirty="0"/>
              <a:t>Perform feature engineering.</a:t>
            </a:r>
          </a:p>
          <a:p>
            <a:pPr marL="1143000" lvl="2" indent="-228600">
              <a:buFont typeface="+mj-lt"/>
              <a:buAutoNum type="arabicPeriod"/>
            </a:pPr>
            <a:r>
              <a:rPr lang="en-IN" dirty="0"/>
              <a:t>Create initial visualizations to understand data distributions and relationships.</a:t>
            </a:r>
          </a:p>
          <a:p>
            <a:pPr>
              <a:buFont typeface="+mj-lt"/>
              <a:buAutoNum type="arabicPeriod"/>
            </a:pPr>
            <a:r>
              <a:rPr lang="en-IN" b="1" dirty="0"/>
              <a:t>Statistical Analysis and EDA  </a:t>
            </a:r>
            <a:endParaRPr lang="en-IN" dirty="0"/>
          </a:p>
          <a:p>
            <a:pPr marL="457200" lvl="1" indent="0">
              <a:buNone/>
            </a:pPr>
            <a:r>
              <a:rPr lang="en-IN" b="1" dirty="0"/>
              <a:t>Tasks:</a:t>
            </a:r>
            <a:endParaRPr lang="en-IN" dirty="0"/>
          </a:p>
          <a:p>
            <a:pPr marL="1143000" lvl="2" indent="-228600">
              <a:buFont typeface="+mj-lt"/>
              <a:buAutoNum type="arabicPeriod"/>
            </a:pPr>
            <a:r>
              <a:rPr lang="en-IN" dirty="0"/>
              <a:t>Conduct detailed EDA to uncover patterns and insights.</a:t>
            </a:r>
          </a:p>
          <a:p>
            <a:pPr marL="1143000" lvl="2" indent="-228600">
              <a:buFont typeface="+mj-lt"/>
              <a:buAutoNum type="arabicPeriod"/>
            </a:pPr>
            <a:r>
              <a:rPr lang="en-IN" dirty="0"/>
              <a:t>Perform statistical tests to validate findings.</a:t>
            </a:r>
          </a:p>
          <a:p>
            <a:pPr marL="1143000" lvl="2" indent="-228600">
              <a:buFont typeface="+mj-lt"/>
              <a:buAutoNum type="arabicPeriod"/>
            </a:pPr>
            <a:r>
              <a:rPr lang="en-IN" dirty="0"/>
              <a:t>Document key observations that will inform further analysis and </a:t>
            </a:r>
            <a:r>
              <a:rPr lang="en-IN" dirty="0" err="1"/>
              <a:t>modeling</a:t>
            </a:r>
            <a:r>
              <a:rPr lang="en-IN" dirty="0"/>
              <a:t>.</a:t>
            </a:r>
          </a:p>
          <a:p>
            <a:endParaRPr lang="en-IN" dirty="0"/>
          </a:p>
        </p:txBody>
      </p:sp>
    </p:spTree>
    <p:extLst>
      <p:ext uri="{BB962C8B-B14F-4D97-AF65-F5344CB8AC3E}">
        <p14:creationId xmlns:p14="http://schemas.microsoft.com/office/powerpoint/2010/main" val="182599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BFE717-BC34-A710-14D5-402FCC2AE7CB}"/>
              </a:ext>
            </a:extLst>
          </p:cNvPr>
          <p:cNvSpPr>
            <a:spLocks noGrp="1"/>
          </p:cNvSpPr>
          <p:nvPr>
            <p:ph idx="1"/>
          </p:nvPr>
        </p:nvSpPr>
        <p:spPr/>
        <p:txBody>
          <a:bodyPr/>
          <a:lstStyle/>
          <a:p>
            <a:r>
              <a:rPr lang="en-IN" dirty="0" err="1"/>
              <a:t>City_Master</a:t>
            </a:r>
            <a:endParaRPr lang="en-IN" dirty="0"/>
          </a:p>
          <a:p>
            <a:r>
              <a:rPr lang="en-IN" dirty="0" err="1"/>
              <a:t>Loan_Details_Transaction</a:t>
            </a:r>
            <a:endParaRPr lang="en-IN" dirty="0"/>
          </a:p>
          <a:p>
            <a:r>
              <a:rPr lang="en-IN" dirty="0" err="1"/>
              <a:t>Brach_Id_master</a:t>
            </a:r>
            <a:endParaRPr lang="en-IN" dirty="0"/>
          </a:p>
          <a:p>
            <a:r>
              <a:rPr lang="en-IN" dirty="0" err="1"/>
              <a:t>State_Region_mapping</a:t>
            </a:r>
            <a:endParaRPr lang="en-IN" dirty="0"/>
          </a:p>
          <a:p>
            <a:r>
              <a:rPr lang="en-IN" dirty="0" err="1"/>
              <a:t>Loan_Status_mapping</a:t>
            </a:r>
            <a:endParaRPr lang="en-IN" dirty="0"/>
          </a:p>
          <a:p>
            <a:r>
              <a:rPr lang="en-IN" dirty="0" err="1"/>
              <a:t>Region_master</a:t>
            </a:r>
            <a:endParaRPr lang="en-IN" dirty="0"/>
          </a:p>
          <a:p>
            <a:r>
              <a:rPr lang="en-IN" dirty="0" err="1"/>
              <a:t>Postal_code_master</a:t>
            </a:r>
            <a:endParaRPr lang="en-IN" dirty="0"/>
          </a:p>
          <a:p>
            <a:r>
              <a:rPr lang="en-IN" dirty="0" err="1"/>
              <a:t>State_master</a:t>
            </a:r>
            <a:endParaRPr lang="en-IN" dirty="0"/>
          </a:p>
          <a:p>
            <a:endParaRPr lang="en-IN" dirty="0"/>
          </a:p>
        </p:txBody>
      </p:sp>
      <p:sp>
        <p:nvSpPr>
          <p:cNvPr id="4" name="TextBox 3">
            <a:extLst>
              <a:ext uri="{FF2B5EF4-FFF2-40B4-BE49-F238E27FC236}">
                <a16:creationId xmlns:a16="http://schemas.microsoft.com/office/drawing/2014/main" id="{4C5F27F9-34AE-6958-6F4C-5A55EBFAD179}"/>
              </a:ext>
            </a:extLst>
          </p:cNvPr>
          <p:cNvSpPr txBox="1"/>
          <p:nvPr/>
        </p:nvSpPr>
        <p:spPr>
          <a:xfrm>
            <a:off x="929640" y="822960"/>
            <a:ext cx="5999480" cy="584775"/>
          </a:xfrm>
          <a:prstGeom prst="rect">
            <a:avLst/>
          </a:prstGeom>
          <a:noFill/>
        </p:spPr>
        <p:txBody>
          <a:bodyPr wrap="square" rtlCol="0">
            <a:spAutoFit/>
          </a:bodyPr>
          <a:lstStyle/>
          <a:p>
            <a:r>
              <a:rPr lang="en-IN" sz="3200" dirty="0"/>
              <a:t>We are give 8 datasets</a:t>
            </a:r>
          </a:p>
        </p:txBody>
      </p:sp>
    </p:spTree>
    <p:extLst>
      <p:ext uri="{BB962C8B-B14F-4D97-AF65-F5344CB8AC3E}">
        <p14:creationId xmlns:p14="http://schemas.microsoft.com/office/powerpoint/2010/main" val="501273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1E507-5A9F-B143-5779-8D46BBF80BDC}"/>
              </a:ext>
            </a:extLst>
          </p:cNvPr>
          <p:cNvSpPr>
            <a:spLocks noGrp="1"/>
          </p:cNvSpPr>
          <p:nvPr>
            <p:ph type="title"/>
          </p:nvPr>
        </p:nvSpPr>
        <p:spPr/>
        <p:txBody>
          <a:bodyPr/>
          <a:lstStyle/>
          <a:p>
            <a:r>
              <a:rPr lang="en-IN" dirty="0"/>
              <a:t>DATA ANALYSIS-</a:t>
            </a:r>
          </a:p>
        </p:txBody>
      </p:sp>
      <p:sp>
        <p:nvSpPr>
          <p:cNvPr id="3" name="Content Placeholder 2">
            <a:extLst>
              <a:ext uri="{FF2B5EF4-FFF2-40B4-BE49-F238E27FC236}">
                <a16:creationId xmlns:a16="http://schemas.microsoft.com/office/drawing/2014/main" id="{5567698C-E916-4EEF-8A81-8E651C08C496}"/>
              </a:ext>
            </a:extLst>
          </p:cNvPr>
          <p:cNvSpPr>
            <a:spLocks noGrp="1"/>
          </p:cNvSpPr>
          <p:nvPr>
            <p:ph idx="1"/>
          </p:nvPr>
        </p:nvSpPr>
        <p:spPr/>
        <p:txBody>
          <a:bodyPr/>
          <a:lstStyle/>
          <a:p>
            <a:pPr marL="0" indent="0">
              <a:buNone/>
            </a:pPr>
            <a:r>
              <a:rPr lang="en-IN" dirty="0"/>
              <a:t>DATA EXPLORATION-</a:t>
            </a:r>
          </a:p>
          <a:p>
            <a:pPr marL="0" indent="0">
              <a:buNone/>
            </a:pPr>
            <a:r>
              <a:rPr lang="en-IN" sz="1600" dirty="0"/>
              <a:t>Data analysis for the city level data</a:t>
            </a:r>
          </a:p>
          <a:p>
            <a:pPr marL="0" indent="0">
              <a:buNone/>
            </a:pPr>
            <a:endParaRPr lang="en-IN" sz="1600" dirty="0"/>
          </a:p>
          <a:p>
            <a:pPr marL="0" indent="0">
              <a:buNone/>
            </a:pPr>
            <a:endParaRPr lang="en-IN" dirty="0"/>
          </a:p>
          <a:p>
            <a:pPr marL="0" indent="0">
              <a:buNone/>
            </a:pPr>
            <a:endParaRPr lang="en-IN" dirty="0"/>
          </a:p>
        </p:txBody>
      </p:sp>
      <p:pic>
        <p:nvPicPr>
          <p:cNvPr id="7" name="Picture 6">
            <a:extLst>
              <a:ext uri="{FF2B5EF4-FFF2-40B4-BE49-F238E27FC236}">
                <a16:creationId xmlns:a16="http://schemas.microsoft.com/office/drawing/2014/main" id="{C72F061B-C937-239B-8654-C72AE31C1CE1}"/>
              </a:ext>
            </a:extLst>
          </p:cNvPr>
          <p:cNvPicPr>
            <a:picLocks noChangeAspect="1"/>
          </p:cNvPicPr>
          <p:nvPr/>
        </p:nvPicPr>
        <p:blipFill>
          <a:blip r:embed="rId2"/>
          <a:stretch>
            <a:fillRect/>
          </a:stretch>
        </p:blipFill>
        <p:spPr>
          <a:xfrm>
            <a:off x="701615" y="2794957"/>
            <a:ext cx="8695426" cy="3841631"/>
          </a:xfrm>
          <a:prstGeom prst="rect">
            <a:avLst/>
          </a:prstGeom>
        </p:spPr>
      </p:pic>
    </p:spTree>
    <p:extLst>
      <p:ext uri="{BB962C8B-B14F-4D97-AF65-F5344CB8AC3E}">
        <p14:creationId xmlns:p14="http://schemas.microsoft.com/office/powerpoint/2010/main" val="3435314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D53C7B-651F-5B35-C8B8-3F0C858E3A0C}"/>
              </a:ext>
            </a:extLst>
          </p:cNvPr>
          <p:cNvPicPr>
            <a:picLocks noChangeAspect="1"/>
          </p:cNvPicPr>
          <p:nvPr/>
        </p:nvPicPr>
        <p:blipFill>
          <a:blip r:embed="rId2"/>
          <a:stretch>
            <a:fillRect/>
          </a:stretch>
        </p:blipFill>
        <p:spPr>
          <a:xfrm>
            <a:off x="1825274" y="432388"/>
            <a:ext cx="8358571" cy="5694092"/>
          </a:xfrm>
          <a:prstGeom prst="rect">
            <a:avLst/>
          </a:prstGeom>
        </p:spPr>
      </p:pic>
      <p:sp>
        <p:nvSpPr>
          <p:cNvPr id="6" name="TextBox 5">
            <a:extLst>
              <a:ext uri="{FF2B5EF4-FFF2-40B4-BE49-F238E27FC236}">
                <a16:creationId xmlns:a16="http://schemas.microsoft.com/office/drawing/2014/main" id="{454DD2A6-D1D6-8D3E-F805-49BAA320AF12}"/>
              </a:ext>
            </a:extLst>
          </p:cNvPr>
          <p:cNvSpPr txBox="1"/>
          <p:nvPr/>
        </p:nvSpPr>
        <p:spPr>
          <a:xfrm>
            <a:off x="1825274" y="6309360"/>
            <a:ext cx="8358570" cy="369332"/>
          </a:xfrm>
          <a:prstGeom prst="rect">
            <a:avLst/>
          </a:prstGeom>
          <a:noFill/>
        </p:spPr>
        <p:txBody>
          <a:bodyPr wrap="square" rtlCol="0">
            <a:spAutoFit/>
          </a:bodyPr>
          <a:lstStyle/>
          <a:p>
            <a:r>
              <a:rPr lang="en-IN" dirty="0"/>
              <a:t>Total of 23 columns     Total data </a:t>
            </a:r>
            <a:r>
              <a:rPr lang="en-IN" b="0" i="0" dirty="0">
                <a:effectLst/>
                <a:latin typeface="system-ui"/>
              </a:rPr>
              <a:t>23315 rows × 23 columns</a:t>
            </a:r>
            <a:endParaRPr lang="en-IN" dirty="0"/>
          </a:p>
        </p:txBody>
      </p:sp>
    </p:spTree>
    <p:extLst>
      <p:ext uri="{BB962C8B-B14F-4D97-AF65-F5344CB8AC3E}">
        <p14:creationId xmlns:p14="http://schemas.microsoft.com/office/powerpoint/2010/main" val="2113851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16959F-EEB7-BCC8-8254-52D2B950C83D}"/>
              </a:ext>
            </a:extLst>
          </p:cNvPr>
          <p:cNvPicPr>
            <a:picLocks noChangeAspect="1"/>
          </p:cNvPicPr>
          <p:nvPr/>
        </p:nvPicPr>
        <p:blipFill>
          <a:blip r:embed="rId2"/>
          <a:stretch>
            <a:fillRect/>
          </a:stretch>
        </p:blipFill>
        <p:spPr>
          <a:xfrm>
            <a:off x="41495" y="0"/>
            <a:ext cx="12109010" cy="6858000"/>
          </a:xfrm>
          <a:prstGeom prst="rect">
            <a:avLst/>
          </a:prstGeom>
        </p:spPr>
      </p:pic>
    </p:spTree>
    <p:extLst>
      <p:ext uri="{BB962C8B-B14F-4D97-AF65-F5344CB8AC3E}">
        <p14:creationId xmlns:p14="http://schemas.microsoft.com/office/powerpoint/2010/main" val="4467990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TotalTime>
  <Words>1237</Words>
  <Application>Microsoft Office PowerPoint</Application>
  <PresentationFormat>Widescreen</PresentationFormat>
  <Paragraphs>122</Paragraphs>
  <Slides>42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system-ui</vt:lpstr>
      <vt:lpstr>Office Theme</vt:lpstr>
      <vt:lpstr>Exploratory Data Analysis and Credit Assessment in Financial Services</vt:lpstr>
      <vt:lpstr>PowerPoint Presentation</vt:lpstr>
      <vt:lpstr>Detailed Breakdown of Objectives</vt:lpstr>
      <vt:lpstr>PowerPoint Presentation</vt:lpstr>
      <vt:lpstr>Approaching Each Checkpoint</vt:lpstr>
      <vt:lpstr>PowerPoint Presentation</vt:lpstr>
      <vt:lpstr>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Suhani Mishra</dc:creator>
  <cp:lastModifiedBy>Sneha Prasad</cp:lastModifiedBy>
  <cp:revision>18</cp:revision>
  <dcterms:created xsi:type="dcterms:W3CDTF">2024-09-10T21:50:37Z</dcterms:created>
  <dcterms:modified xsi:type="dcterms:W3CDTF">2024-11-10T06:49:42Z</dcterms:modified>
</cp:coreProperties>
</file>